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notesMasterIdLst>
    <p:notesMasterId r:id="rId51"/>
  </p:notesMasterIdLst>
  <p:sldSz cx="14630400" cy="8229600"/>
  <p:notesSz cx="8229600" cy="14630400"/>
  <p:embeddedFontLst>
    <p:embeddedFont>
      <p:font typeface="Ancizar Serif"/>
      <p:regular r:id="rId56"/>
    </p:embeddedFont>
    <p:embeddedFont>
      <p:font typeface="Ancizar Serif"/>
      <p:regular r:id="rId57"/>
    </p:embeddedFont>
    <p:embeddedFont>
      <p:font typeface="Ancizar Serif"/>
      <p:regular r:id="rId58"/>
    </p:embeddedFont>
    <p:embeddedFont>
      <p:font typeface="Ancizar Serif"/>
      <p:regular r:id="rId59"/>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56" Type="http://schemas.openxmlformats.org/officeDocument/2006/relationships/font" Target="fonts/font1.fntdata"/><Relationship Id="rId57" Type="http://schemas.openxmlformats.org/officeDocument/2006/relationships/font" Target="fonts/font2.fntdata"/><Relationship Id="rId58" Type="http://schemas.openxmlformats.org/officeDocument/2006/relationships/font" Target="fonts/font3.fntdata"/><Relationship Id="rId59"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lide 4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lide 4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lide 4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4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4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lide 4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lide 4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lide 4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lide 4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50" Type="http://schemas.openxmlformats.org/officeDocument/2006/relationships/slideLayout" Target="../slideLayouts/slideLayout50.xml"/><Relationship Id="rId5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image" Target="../media/image-25-2.svg"/><Relationship Id="rId3" Type="http://schemas.openxmlformats.org/officeDocument/2006/relationships/image" Target="../media/image-25-3.png"/><Relationship Id="rId4" Type="http://schemas.openxmlformats.org/officeDocument/2006/relationships/image" Target="../media/image-25-4.svg"/><Relationship Id="rId5" Type="http://schemas.openxmlformats.org/officeDocument/2006/relationships/image" Target="../media/image-25-5.png"/><Relationship Id="rId6" Type="http://schemas.openxmlformats.org/officeDocument/2006/relationships/image" Target="../media/image-25-6.svg"/><Relationship Id="rId7" Type="http://schemas.openxmlformats.org/officeDocument/2006/relationships/slideLayout" Target="../slideLayouts/slideLayout26.xml"/><Relationship Id="rId8"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image-32-1.png"/><Relationship Id="rId2" Type="http://schemas.openxmlformats.org/officeDocument/2006/relationships/slideLayout" Target="../slideLayouts/slideLayout33.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34.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image-34-1.png"/><Relationship Id="rId2" Type="http://schemas.openxmlformats.org/officeDocument/2006/relationships/slideLayout" Target="../slideLayouts/slideLayout35.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36.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image-37-1.png"/><Relationship Id="rId2" Type="http://schemas.openxmlformats.org/officeDocument/2006/relationships/slideLayout" Target="../slideLayouts/slideLayout38.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image-38-1.png"/><Relationship Id="rId2" Type="http://schemas.openxmlformats.org/officeDocument/2006/relationships/slideLayout" Target="../slideLayouts/slideLayout39.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slideLayout" Target="../slideLayouts/slideLayout40.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image-42-1.png"/><Relationship Id="rId2" Type="http://schemas.openxmlformats.org/officeDocument/2006/relationships/slideLayout" Target="../slideLayouts/slideLayout43.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image-44-1.png"/><Relationship Id="rId2" Type="http://schemas.openxmlformats.org/officeDocument/2006/relationships/slideLayout" Target="../slideLayouts/slideLayout45.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hyperlink" Target="https://martinfowler.com/articles/microservices.html" TargetMode="External"/><Relationship Id="rId2" Type="http://schemas.openxmlformats.org/officeDocument/2006/relationships/hyperlink" Target="https://restfulapi.net/" TargetMode="External"/><Relationship Id="rId3" Type="http://schemas.openxmlformats.org/officeDocument/2006/relationships/hyperlink" Target="https://www.w3.org/TR/ws-arch/" TargetMode="External"/><Relationship Id="rId4" Type="http://schemas.openxmlformats.org/officeDocument/2006/relationships/hyperlink" Target="https://netflixtechblog.com/" TargetMode="External"/><Relationship Id="rId5" Type="http://schemas.openxmlformats.org/officeDocument/2006/relationships/hyperlink" Target="https://aws.amazon.com/documentation/" TargetMode="External"/><Relationship Id="rId6" Type="http://schemas.openxmlformats.org/officeDocument/2006/relationships/slideLayout" Target="../slideLayouts/slideLayout50.xml"/><Relationship Id="rId7"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29032" y="3727013"/>
            <a:ext cx="8485346"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Sistemi distribuiti e web services</a:t>
            </a:r>
            <a:endParaRPr lang="en-US" sz="4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29032" y="1001911"/>
            <a:ext cx="8075057" cy="736640"/>
          </a:xfrm>
          <a:prstGeom prst="rect">
            <a:avLst/>
          </a:prstGeom>
          <a:noFill/>
          <a:ln/>
        </p:spPr>
        <p:txBody>
          <a:bodyPr wrap="none" lIns="0" tIns="0" rIns="0" bIns="0" rtlCol="0" anchor="t"/>
          <a:lstStyle/>
          <a:p>
            <a:pPr algn="l" indent="0" marL="0">
              <a:lnSpc>
                <a:spcPts val="5800"/>
              </a:lnSpc>
              <a:buNone/>
            </a:pPr>
            <a:r>
              <a:rPr lang="en-US" sz="4600" dirty="0">
                <a:solidFill>
                  <a:srgbClr val="000103"/>
                </a:solidFill>
                <a:latin typeface="Ancizar Serif" pitchFamily="34" charset="0"/>
                <a:ea typeface="Ancizar Serif" pitchFamily="34" charset="-122"/>
                <a:cs typeface="Ancizar Serif" pitchFamily="34" charset="-120"/>
              </a:rPr>
              <a:t>Organizzazione a livelli di Netflix</a:t>
            </a:r>
            <a:endParaRPr lang="en-US" sz="4600" dirty="0"/>
          </a:p>
        </p:txBody>
      </p:sp>
      <p:sp>
        <p:nvSpPr>
          <p:cNvPr id="3" name="Shape 1"/>
          <p:cNvSpPr/>
          <p:nvPr/>
        </p:nvSpPr>
        <p:spPr>
          <a:xfrm>
            <a:off x="829032" y="2059186"/>
            <a:ext cx="4181594" cy="4489013"/>
          </a:xfrm>
          <a:prstGeom prst="roundRect">
            <a:avLst>
              <a:gd name="adj" fmla="val 219"/>
            </a:avLst>
          </a:prstGeom>
          <a:solidFill>
            <a:srgbClr val="FFFFFF"/>
          </a:solidFill>
          <a:ln w="7620">
            <a:solidFill>
              <a:srgbClr val="D8D4D4"/>
            </a:solidFill>
            <a:prstDash val="solid"/>
          </a:ln>
          <a:effectLst>
            <a:outerShdw sx="100000" sy="100000" kx="0" ky="0" algn="bl" rotWithShape="0" blurRad="336550" dist="0" dir="0">
              <a:srgbClr val="333333">
                <a:alpha val="10000"/>
              </a:srgbClr>
            </a:outerShdw>
          </a:effectLst>
        </p:spPr>
      </p:sp>
      <p:sp>
        <p:nvSpPr>
          <p:cNvPr id="4" name="Text 2"/>
          <p:cNvSpPr/>
          <p:nvPr/>
        </p:nvSpPr>
        <p:spPr>
          <a:xfrm>
            <a:off x="1061680" y="2291834"/>
            <a:ext cx="3716298" cy="736521"/>
          </a:xfrm>
          <a:prstGeom prst="rect">
            <a:avLst/>
          </a:prstGeom>
          <a:noFill/>
          <a:ln/>
        </p:spPr>
        <p:txBody>
          <a:bodyPr wrap="square" lIns="0" tIns="0" rIns="0" bIns="0" rtlCol="0" anchor="t"/>
          <a:lstStyle/>
          <a:p>
            <a:pPr algn="l" indent="0" marL="0">
              <a:lnSpc>
                <a:spcPts val="2900"/>
              </a:lnSpc>
              <a:buNone/>
            </a:pPr>
            <a:r>
              <a:rPr lang="en-US" sz="2300" b="1" dirty="0">
                <a:solidFill>
                  <a:srgbClr val="030303"/>
                </a:solidFill>
                <a:latin typeface="Ancizar Serif" pitchFamily="34" charset="0"/>
                <a:ea typeface="Ancizar Serif" pitchFamily="34" charset="-122"/>
                <a:cs typeface="Ancizar Serif" pitchFamily="34" charset="-120"/>
              </a:rPr>
              <a:t>Livello inferiore </a:t>
            </a:r>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(Hardware e Sistema Operativo)</a:t>
            </a:r>
            <a:endParaRPr lang="en-US" sz="2300" dirty="0"/>
          </a:p>
        </p:txBody>
      </p:sp>
      <p:sp>
        <p:nvSpPr>
          <p:cNvPr id="5" name="Text 3"/>
          <p:cNvSpPr/>
          <p:nvPr/>
        </p:nvSpPr>
        <p:spPr>
          <a:xfrm>
            <a:off x="1061680" y="3156585"/>
            <a:ext cx="3716298" cy="2807970"/>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Netflix utilizza migliaia di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server fisici </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distribuiti globalmente, ciascuno con il proprio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sistema operativo </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e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infrastruttura</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di rete. Questi server si trovano nei data center di AWS e nei propri Open Connect Appliances (OCA) posizionati presso gli Internet Service Provider.</a:t>
            </a:r>
            <a:endParaRPr lang="en-US" sz="1750" dirty="0"/>
          </a:p>
        </p:txBody>
      </p:sp>
      <p:sp>
        <p:nvSpPr>
          <p:cNvPr id="6" name="Shape 4"/>
          <p:cNvSpPr/>
          <p:nvPr/>
        </p:nvSpPr>
        <p:spPr>
          <a:xfrm>
            <a:off x="5224343" y="2059186"/>
            <a:ext cx="4181594" cy="4489013"/>
          </a:xfrm>
          <a:prstGeom prst="roundRect">
            <a:avLst>
              <a:gd name="adj" fmla="val 219"/>
            </a:avLst>
          </a:prstGeom>
          <a:solidFill>
            <a:srgbClr val="FFFFFF"/>
          </a:solidFill>
          <a:ln w="7620">
            <a:solidFill>
              <a:srgbClr val="D8D4D4"/>
            </a:solidFill>
            <a:prstDash val="solid"/>
          </a:ln>
          <a:effectLst>
            <a:outerShdw sx="100000" sy="100000" kx="0" ky="0" algn="bl" rotWithShape="0" blurRad="336550" dist="0" dir="0">
              <a:srgbClr val="333333">
                <a:alpha val="10000"/>
              </a:srgbClr>
            </a:outerShdw>
          </a:effectLst>
        </p:spPr>
      </p:sp>
      <p:sp>
        <p:nvSpPr>
          <p:cNvPr id="7" name="Text 5"/>
          <p:cNvSpPr/>
          <p:nvPr/>
        </p:nvSpPr>
        <p:spPr>
          <a:xfrm>
            <a:off x="5456992" y="2291834"/>
            <a:ext cx="3716298" cy="736521"/>
          </a:xfrm>
          <a:prstGeom prst="rect">
            <a:avLst/>
          </a:prstGeom>
          <a:noFill/>
          <a:ln/>
        </p:spPr>
        <p:txBody>
          <a:bodyPr wrap="square" lIns="0" tIns="0" rIns="0" bIns="0" rtlCol="0" anchor="t"/>
          <a:lstStyle/>
          <a:p>
            <a:pPr algn="l" indent="0" marL="0">
              <a:lnSpc>
                <a:spcPts val="2900"/>
              </a:lnSpc>
              <a:buNone/>
            </a:pPr>
            <a:r>
              <a:rPr lang="en-US" sz="2300" b="1" dirty="0">
                <a:solidFill>
                  <a:srgbClr val="030303"/>
                </a:solidFill>
                <a:latin typeface="Ancizar Serif" pitchFamily="34" charset="0"/>
                <a:ea typeface="Ancizar Serif" pitchFamily="34" charset="-122"/>
                <a:cs typeface="Ancizar Serif" pitchFamily="34" charset="-120"/>
              </a:rPr>
              <a:t>Livello intermedio</a:t>
            </a:r>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 (Middleware)</a:t>
            </a:r>
            <a:endParaRPr lang="en-US" sz="2300" dirty="0"/>
          </a:p>
        </p:txBody>
      </p:sp>
      <p:sp>
        <p:nvSpPr>
          <p:cNvPr id="8" name="Text 6"/>
          <p:cNvSpPr/>
          <p:nvPr/>
        </p:nvSpPr>
        <p:spPr>
          <a:xfrm>
            <a:off x="5456992" y="3156585"/>
            <a:ext cx="3716298" cy="3158966"/>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Il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middleware</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di Netflix include servizi come Eureka (service discovery), Zuul (API gateway), e Hystrix (fault tolerance). Questi componenti permettono ai vari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microservizi</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di comunicare tra loro attraverso la rete in modo trasparente, gestendo il routing delle richieste, il bilanciamento del carico e la resilienza ai guasti.</a:t>
            </a:r>
            <a:endParaRPr lang="en-US" sz="1750" dirty="0"/>
          </a:p>
        </p:txBody>
      </p:sp>
      <p:sp>
        <p:nvSpPr>
          <p:cNvPr id="9" name="Shape 7"/>
          <p:cNvSpPr/>
          <p:nvPr/>
        </p:nvSpPr>
        <p:spPr>
          <a:xfrm>
            <a:off x="9619655" y="2059186"/>
            <a:ext cx="4181594" cy="4489013"/>
          </a:xfrm>
          <a:prstGeom prst="roundRect">
            <a:avLst>
              <a:gd name="adj" fmla="val 219"/>
            </a:avLst>
          </a:prstGeom>
          <a:solidFill>
            <a:srgbClr val="FFFFFF"/>
          </a:solidFill>
          <a:ln w="7620">
            <a:solidFill>
              <a:srgbClr val="D8D4D4"/>
            </a:solidFill>
            <a:prstDash val="solid"/>
          </a:ln>
          <a:effectLst>
            <a:outerShdw sx="100000" sy="100000" kx="0" ky="0" algn="bl" rotWithShape="0" blurRad="336550" dist="0" dir="0">
              <a:srgbClr val="333333">
                <a:alpha val="10000"/>
              </a:srgbClr>
            </a:outerShdw>
          </a:effectLst>
        </p:spPr>
      </p:sp>
      <p:sp>
        <p:nvSpPr>
          <p:cNvPr id="10" name="Text 8"/>
          <p:cNvSpPr/>
          <p:nvPr/>
        </p:nvSpPr>
        <p:spPr>
          <a:xfrm>
            <a:off x="9852303" y="2291834"/>
            <a:ext cx="3716298" cy="736521"/>
          </a:xfrm>
          <a:prstGeom prst="rect">
            <a:avLst/>
          </a:prstGeom>
          <a:noFill/>
          <a:ln/>
        </p:spPr>
        <p:txBody>
          <a:bodyPr wrap="square" lIns="0" tIns="0" rIns="0" bIns="0" rtlCol="0" anchor="t"/>
          <a:lstStyle/>
          <a:p>
            <a:pPr algn="l" indent="0" marL="0">
              <a:lnSpc>
                <a:spcPts val="2900"/>
              </a:lnSpc>
              <a:buNone/>
            </a:pPr>
            <a:r>
              <a:rPr lang="en-US" sz="2300" b="1" dirty="0">
                <a:solidFill>
                  <a:srgbClr val="030303"/>
                </a:solidFill>
                <a:latin typeface="Ancizar Serif" pitchFamily="34" charset="0"/>
                <a:ea typeface="Ancizar Serif" pitchFamily="34" charset="-122"/>
                <a:cs typeface="Ancizar Serif" pitchFamily="34" charset="-120"/>
              </a:rPr>
              <a:t>Livello superiore</a:t>
            </a:r>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 (Applicazioni e Utenti)</a:t>
            </a:r>
            <a:endParaRPr lang="en-US" sz="2300" dirty="0"/>
          </a:p>
        </p:txBody>
      </p:sp>
      <p:sp>
        <p:nvSpPr>
          <p:cNvPr id="11" name="Text 9"/>
          <p:cNvSpPr/>
          <p:nvPr/>
        </p:nvSpPr>
        <p:spPr>
          <a:xfrm>
            <a:off x="9852303" y="3156585"/>
            <a:ext cx="3716298" cy="3158966"/>
          </a:xfrm>
          <a:prstGeom prst="rect">
            <a:avLst/>
          </a:prstGeom>
          <a:noFill/>
          <a:ln/>
        </p:spPr>
        <p:txBody>
          <a:bodyPr wrap="square" lIns="0" tIns="0" rIns="0" bIns="0" rtlCol="0" anchor="t"/>
          <a:lstStyle/>
          <a:p>
            <a:pPr algn="l" indent="0" marL="0">
              <a:lnSpc>
                <a:spcPts val="2750"/>
              </a:lnSpc>
              <a:buNone/>
            </a:pPr>
            <a:r>
              <a:rPr lang="en-US" sz="1750" b="1" dirty="0">
                <a:solidFill>
                  <a:srgbClr val="204C8E"/>
                </a:solidFill>
                <a:latin typeface="Ancizar Serif" pitchFamily="34" charset="0"/>
                <a:ea typeface="Ancizar Serif" pitchFamily="34" charset="-122"/>
                <a:cs typeface="Ancizar Serif" pitchFamily="34" charset="-120"/>
              </a:rPr>
              <a:t>A questo livello troviamo le applicazioni Netflix (web, mobile, smart TV) e gli utenti finali.</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Gli utenti interagiscono con un'interfaccia unificata senza percepire la complessità sottostante: non sanno da quale server proviene il video, come vengono gestite le raccomandazioni o dove sono memorizzati i loro dati.</a:t>
            </a:r>
            <a:endParaRPr lang="en-US" sz="1750" dirty="0"/>
          </a:p>
        </p:txBody>
      </p:sp>
      <p:sp>
        <p:nvSpPr>
          <p:cNvPr id="12" name="Text 10"/>
          <p:cNvSpPr/>
          <p:nvPr/>
        </p:nvSpPr>
        <p:spPr>
          <a:xfrm>
            <a:off x="829032" y="6788706"/>
            <a:ext cx="12972336" cy="438864"/>
          </a:xfrm>
          <a:prstGeom prst="rect">
            <a:avLst/>
          </a:prstGeom>
          <a:noFill/>
          <a:ln/>
        </p:spPr>
        <p:txBody>
          <a:bodyPr wrap="none" lIns="0" tIns="0" rIns="0" bIns="0" rtlCol="0" anchor="t"/>
          <a:lstStyle/>
          <a:p>
            <a:pPr algn="l" indent="0" marL="0">
              <a:lnSpc>
                <a:spcPts val="3450"/>
              </a:lnSpc>
              <a:buNone/>
            </a:pPr>
            <a:endParaRPr lang="en-US" sz="2200" dirty="0"/>
          </a:p>
        </p:txBody>
      </p:sp>
      <p:sp>
        <p:nvSpPr>
          <p:cNvPr id="13" name="Text 11"/>
          <p:cNvSpPr/>
          <p:nvPr/>
        </p:nvSpPr>
        <p:spPr>
          <a:xfrm>
            <a:off x="142042" y="7721203"/>
            <a:ext cx="1616512" cy="258723"/>
          </a:xfrm>
          <a:prstGeom prst="rect">
            <a:avLst/>
          </a:prstGeom>
          <a:noFill/>
          <a:ln/>
        </p:spPr>
        <p:txBody>
          <a:bodyPr wrap="none" lIns="0" tIns="0" rIns="0" bIns="0" rtlCol="0" anchor="t"/>
          <a:lstStyle/>
          <a:p>
            <a:pPr algn="l"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4" name="Text 12"/>
          <p:cNvSpPr/>
          <p:nvPr/>
        </p:nvSpPr>
        <p:spPr>
          <a:xfrm>
            <a:off x="6514505" y="7721203"/>
            <a:ext cx="1601391" cy="258723"/>
          </a:xfrm>
          <a:prstGeom prst="rect">
            <a:avLst/>
          </a:prstGeom>
          <a:noFill/>
          <a:ln/>
        </p:spPr>
        <p:txBody>
          <a:bodyPr wrap="none" lIns="0" tIns="0" rIns="0" bIns="0" rtlCol="0" anchor="t"/>
          <a:lstStyle/>
          <a:p>
            <a:pPr algn="ctr"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15" name="Text 13"/>
          <p:cNvSpPr/>
          <p:nvPr/>
        </p:nvSpPr>
        <p:spPr>
          <a:xfrm>
            <a:off x="14126408" y="7721203"/>
            <a:ext cx="362069" cy="258723"/>
          </a:xfrm>
          <a:prstGeom prst="rect">
            <a:avLst/>
          </a:prstGeom>
          <a:noFill/>
          <a:ln/>
        </p:spPr>
        <p:txBody>
          <a:bodyPr wrap="none" lIns="0" tIns="0" rIns="0" bIns="0" rtlCol="0" anchor="t"/>
          <a:lstStyle/>
          <a:p>
            <a:pPr algn="r"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10</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29032" y="1142167"/>
            <a:ext cx="9170194"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Storage on line - sistema distribuito</a:t>
            </a:r>
            <a:endParaRPr lang="en-US" sz="4850" dirty="0"/>
          </a:p>
        </p:txBody>
      </p:sp>
      <p:sp>
        <p:nvSpPr>
          <p:cNvPr id="3" name="Text 1"/>
          <p:cNvSpPr/>
          <p:nvPr/>
        </p:nvSpPr>
        <p:spPr>
          <a:xfrm>
            <a:off x="829032" y="2391370"/>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Consideriamo un servizio di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archiviazione cloud</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come </a:t>
            </a:r>
            <a:pPr algn="l" indent="0" marL="0">
              <a:lnSpc>
                <a:spcPts val="3700"/>
              </a:lnSpc>
              <a:buNone/>
            </a:pPr>
            <a:r>
              <a:rPr lang="en-US" sz="2300" b="1" dirty="0">
                <a:solidFill>
                  <a:srgbClr val="204C8E"/>
                </a:solidFill>
                <a:latin typeface="Ancizar Serif" pitchFamily="34" charset="0"/>
                <a:ea typeface="Ancizar Serif" pitchFamily="34" charset="-122"/>
                <a:cs typeface="Ancizar Serif" pitchFamily="34" charset="-120"/>
              </a:rPr>
              <a:t>Google Drive o Dropbox</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a:t>
            </a:r>
            <a:endParaRPr lang="en-US" sz="2300" dirty="0"/>
          </a:p>
        </p:txBody>
      </p:sp>
      <p:sp>
        <p:nvSpPr>
          <p:cNvPr id="4" name="Text 2"/>
          <p:cNvSpPr/>
          <p:nvPr/>
        </p:nvSpPr>
        <p:spPr>
          <a:xfrm>
            <a:off x="829032" y="3131582"/>
            <a:ext cx="12972336" cy="3955732"/>
          </a:xfrm>
          <a:prstGeom prst="rect">
            <a:avLst/>
          </a:prstGeom>
          <a:noFill/>
          <a:ln/>
        </p:spPr>
        <p:txBody>
          <a:bodyPr wrap="square" lIns="0" tIns="0" rIns="0" bIns="0" rtlCol="0" anchor="t"/>
          <a:lstStyle/>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Componenti multipli:</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I tuoi file non sono memorizzati su un singolo server, ma distribuiti su centinaia o migliaia di server in diversi data center sparsi per il mondo.</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Collaborazione: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Questi server lavorano insieme in modo coordinato. Quando carichi un file, viene replicato su più server per garantire disponibilità e resilienza. Quando lo scarichi, il sistema recupera la versione più aggiornata.</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Trasparenza:</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Per l'utente finale, il servizio appare come un'unica entità unificata. Non è necessario sapere dove si trovano fisicamente i file, quale server li gestisce o come avviene la sincronizzazione. Il sistema nasconde questa complessità, offrendo un'esperienza fluida e coesa.</a:t>
            </a:r>
            <a:endParaRPr lang="en-US" sz="185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11</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21412" y="753070"/>
            <a:ext cx="12987576" cy="1536621"/>
          </a:xfrm>
          <a:prstGeom prst="rect">
            <a:avLst/>
          </a:prstGeom>
          <a:noFill/>
          <a:ln/>
        </p:spPr>
        <p:txBody>
          <a:bodyPr wrap="square" lIns="0" tIns="0" rIns="0" bIns="0" rtlCol="0" anchor="t"/>
          <a:lstStyle/>
          <a:p>
            <a:pPr algn="l" indent="0" marL="0">
              <a:lnSpc>
                <a:spcPts val="6050"/>
              </a:lnSpc>
              <a:buNone/>
            </a:pPr>
            <a:r>
              <a:rPr lang="en-US" sz="4800" dirty="0">
                <a:solidFill>
                  <a:srgbClr val="000103"/>
                </a:solidFill>
                <a:latin typeface="Ancizar Serif" pitchFamily="34" charset="0"/>
                <a:ea typeface="Ancizar Serif" pitchFamily="34" charset="-122"/>
                <a:cs typeface="Ancizar Serif" pitchFamily="34" charset="-120"/>
              </a:rPr>
              <a:t>I quattro elementi fondamentali dell'architettura dei sistemi distribuiti.</a:t>
            </a:r>
            <a:endParaRPr lang="en-US" sz="4800" dirty="0"/>
          </a:p>
        </p:txBody>
      </p:sp>
      <p:pic>
        <p:nvPicPr>
          <p:cNvPr id="3" name="Image 0" descr="preencoded.png">    </p:cNvPr>
          <p:cNvPicPr>
            <a:picLocks noChangeAspect="1"/>
          </p:cNvPicPr>
          <p:nvPr/>
        </p:nvPicPr>
        <p:blipFill>
          <a:blip r:embed="rId1"/>
          <a:stretch>
            <a:fillRect/>
          </a:stretch>
        </p:blipFill>
        <p:spPr>
          <a:xfrm>
            <a:off x="821412" y="2754749"/>
            <a:ext cx="10649903" cy="4721781"/>
          </a:xfrm>
          <a:prstGeom prst="rect">
            <a:avLst/>
          </a:prstGeom>
        </p:spPr>
      </p:pic>
      <p:sp>
        <p:nvSpPr>
          <p:cNvPr id="4" name="Text 1"/>
          <p:cNvSpPr/>
          <p:nvPr/>
        </p:nvSpPr>
        <p:spPr>
          <a:xfrm>
            <a:off x="140732" y="7723227"/>
            <a:ext cx="1592223" cy="261580"/>
          </a:xfrm>
          <a:prstGeom prst="rect">
            <a:avLst/>
          </a:prstGeom>
          <a:noFill/>
          <a:ln/>
        </p:spPr>
        <p:txBody>
          <a:bodyPr wrap="none" lIns="0" tIns="0" rIns="0" bIns="0" rtlCol="0" anchor="t"/>
          <a:lstStyle/>
          <a:p>
            <a:pPr algn="l" indent="0" marL="0">
              <a:lnSpc>
                <a:spcPts val="2050"/>
              </a:lnSpc>
              <a:buNone/>
            </a:pPr>
            <a:r>
              <a:rPr lang="en-US" sz="1250" dirty="0">
                <a:solidFill>
                  <a:srgbClr val="030303"/>
                </a:solidFill>
                <a:latin typeface="Ancizar Serif" pitchFamily="34" charset="0"/>
                <a:ea typeface="Ancizar Serif" pitchFamily="34" charset="-122"/>
                <a:cs typeface="Ancizar Serif" pitchFamily="34" charset="-120"/>
              </a:rPr>
              <a:t>Prof. Fedeli Massimo</a:t>
            </a:r>
            <a:endParaRPr lang="en-US" sz="1250" dirty="0"/>
          </a:p>
        </p:txBody>
      </p:sp>
      <p:sp>
        <p:nvSpPr>
          <p:cNvPr id="5" name="Text 2"/>
          <p:cNvSpPr/>
          <p:nvPr/>
        </p:nvSpPr>
        <p:spPr>
          <a:xfrm>
            <a:off x="6525101" y="7723227"/>
            <a:ext cx="1579959" cy="261580"/>
          </a:xfrm>
          <a:prstGeom prst="rect">
            <a:avLst/>
          </a:prstGeom>
          <a:noFill/>
          <a:ln/>
        </p:spPr>
        <p:txBody>
          <a:bodyPr wrap="none" lIns="0" tIns="0" rIns="0" bIns="0" rtlCol="0" anchor="t"/>
          <a:lstStyle/>
          <a:p>
            <a:pPr algn="ctr" indent="0" marL="0">
              <a:lnSpc>
                <a:spcPts val="2050"/>
              </a:lnSpc>
              <a:buNone/>
            </a:pPr>
            <a:r>
              <a:rPr lang="en-US" sz="1250" dirty="0">
                <a:solidFill>
                  <a:srgbClr val="030303"/>
                </a:solidFill>
                <a:latin typeface="Ancizar Serif" pitchFamily="34" charset="0"/>
                <a:ea typeface="Ancizar Serif" pitchFamily="34" charset="-122"/>
                <a:cs typeface="Ancizar Serif" pitchFamily="34" charset="-120"/>
              </a:rPr>
              <a:t>Tutti i diritti riservati</a:t>
            </a:r>
            <a:endParaRPr lang="en-US" sz="1250" dirty="0"/>
          </a:p>
        </p:txBody>
      </p:sp>
      <p:sp>
        <p:nvSpPr>
          <p:cNvPr id="6" name="Text 3"/>
          <p:cNvSpPr/>
          <p:nvPr/>
        </p:nvSpPr>
        <p:spPr>
          <a:xfrm>
            <a:off x="14139982" y="7723227"/>
            <a:ext cx="349568" cy="261580"/>
          </a:xfrm>
          <a:prstGeom prst="rect">
            <a:avLst/>
          </a:prstGeom>
          <a:noFill/>
          <a:ln/>
        </p:spPr>
        <p:txBody>
          <a:bodyPr wrap="none" lIns="0" tIns="0" rIns="0" bIns="0" rtlCol="0" anchor="t"/>
          <a:lstStyle/>
          <a:p>
            <a:pPr algn="r" indent="0" marL="0">
              <a:lnSpc>
                <a:spcPts val="2050"/>
              </a:lnSpc>
              <a:buNone/>
            </a:pPr>
            <a:r>
              <a:rPr lang="en-US" sz="1250" dirty="0">
                <a:solidFill>
                  <a:srgbClr val="030303"/>
                </a:solidFill>
                <a:latin typeface="Ancizar Serif" pitchFamily="34" charset="0"/>
                <a:ea typeface="Ancizar Serif" pitchFamily="34" charset="-122"/>
                <a:cs typeface="Ancizar Serif" pitchFamily="34" charset="-120"/>
              </a:rPr>
              <a:t>12</a:t>
            </a:r>
            <a:endParaRPr lang="en-US" sz="12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29032" y="838795"/>
            <a:ext cx="7835146" cy="736640"/>
          </a:xfrm>
          <a:prstGeom prst="rect">
            <a:avLst/>
          </a:prstGeom>
          <a:noFill/>
          <a:ln/>
        </p:spPr>
        <p:txBody>
          <a:bodyPr wrap="none" lIns="0" tIns="0" rIns="0" bIns="0" rtlCol="0" anchor="t"/>
          <a:lstStyle/>
          <a:p>
            <a:pPr algn="l" indent="0" marL="0">
              <a:lnSpc>
                <a:spcPts val="5800"/>
              </a:lnSpc>
              <a:buNone/>
            </a:pPr>
            <a:r>
              <a:rPr lang="en-US" sz="4600" dirty="0">
                <a:solidFill>
                  <a:srgbClr val="000103"/>
                </a:solidFill>
                <a:latin typeface="Ancizar Serif" pitchFamily="34" charset="0"/>
                <a:ea typeface="Ancizar Serif" pitchFamily="34" charset="-122"/>
                <a:cs typeface="Ancizar Serif" pitchFamily="34" charset="-120"/>
              </a:rPr>
              <a:t>I quattro elementi fondamentali</a:t>
            </a:r>
            <a:endParaRPr lang="en-US" sz="4600" dirty="0"/>
          </a:p>
        </p:txBody>
      </p:sp>
      <p:sp>
        <p:nvSpPr>
          <p:cNvPr id="3" name="Shape 1"/>
          <p:cNvSpPr/>
          <p:nvPr/>
        </p:nvSpPr>
        <p:spPr>
          <a:xfrm>
            <a:off x="829032" y="2002988"/>
            <a:ext cx="6379250" cy="2411492"/>
          </a:xfrm>
          <a:prstGeom prst="roundRect">
            <a:avLst>
              <a:gd name="adj" fmla="val 379"/>
            </a:avLst>
          </a:prstGeom>
          <a:solidFill>
            <a:srgbClr val="FFFFFF">
              <a:alpha val="95000"/>
            </a:srgbClr>
          </a:solidFill>
          <a:ln w="30480">
            <a:solidFill>
              <a:srgbClr val="D8D4D4"/>
            </a:solidFill>
            <a:prstDash val="solid"/>
          </a:ln>
          <a:effectLst>
            <a:outerShdw sx="100000" sy="100000" kx="0" ky="0" algn="bl" rotWithShape="0" blurRad="336550" dist="0" dir="0">
              <a:srgbClr val="333333">
                <a:alpha val="10000"/>
              </a:srgbClr>
            </a:outerShdw>
          </a:effectLst>
        </p:spPr>
      </p:sp>
      <p:sp>
        <p:nvSpPr>
          <p:cNvPr id="4" name="Text 2"/>
          <p:cNvSpPr/>
          <p:nvPr/>
        </p:nvSpPr>
        <p:spPr>
          <a:xfrm>
            <a:off x="1084540" y="2258497"/>
            <a:ext cx="2949297" cy="368260"/>
          </a:xfrm>
          <a:prstGeom prst="rect">
            <a:avLst/>
          </a:prstGeom>
          <a:noFill/>
          <a:ln/>
        </p:spPr>
        <p:txBody>
          <a:bodyPr wrap="none" lIns="0" tIns="0" rIns="0" bIns="0" rtlCol="0" anchor="t"/>
          <a:lstStyle/>
          <a:p>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1. </a:t>
            </a:r>
            <a:pPr algn="l" indent="0" marL="0">
              <a:lnSpc>
                <a:spcPts val="2900"/>
              </a:lnSpc>
              <a:buNone/>
            </a:pPr>
            <a:r>
              <a:rPr lang="en-US" sz="2300" b="1" dirty="0">
                <a:solidFill>
                  <a:srgbClr val="030303"/>
                </a:solidFill>
                <a:latin typeface="Ancizar Serif" pitchFamily="34" charset="0"/>
                <a:ea typeface="Ancizar Serif" pitchFamily="34" charset="-122"/>
                <a:cs typeface="Ancizar Serif" pitchFamily="34" charset="-120"/>
              </a:rPr>
              <a:t>Processi comunicanti</a:t>
            </a:r>
            <a:endParaRPr lang="en-US" sz="2300" dirty="0"/>
          </a:p>
        </p:txBody>
      </p:sp>
      <p:sp>
        <p:nvSpPr>
          <p:cNvPr id="5" name="Text 3"/>
          <p:cNvSpPr/>
          <p:nvPr/>
        </p:nvSpPr>
        <p:spPr>
          <a:xfrm>
            <a:off x="1084540" y="2754987"/>
            <a:ext cx="5868233" cy="1052989"/>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I processi sono le unità di esecuzione che collaborano tra loro scambiando messaggi attraverso la rete. Ogni processo può risiedere su un computer diverso.</a:t>
            </a:r>
            <a:endParaRPr lang="en-US" sz="1750" dirty="0"/>
          </a:p>
        </p:txBody>
      </p:sp>
      <p:sp>
        <p:nvSpPr>
          <p:cNvPr id="6" name="Shape 4"/>
          <p:cNvSpPr/>
          <p:nvPr/>
        </p:nvSpPr>
        <p:spPr>
          <a:xfrm>
            <a:off x="7421999" y="2002988"/>
            <a:ext cx="6379369" cy="2411492"/>
          </a:xfrm>
          <a:prstGeom prst="roundRect">
            <a:avLst>
              <a:gd name="adj" fmla="val 379"/>
            </a:avLst>
          </a:prstGeom>
          <a:solidFill>
            <a:srgbClr val="FFFFFF">
              <a:alpha val="95000"/>
            </a:srgbClr>
          </a:solidFill>
          <a:ln w="30480">
            <a:solidFill>
              <a:srgbClr val="D8D4D4"/>
            </a:solidFill>
            <a:prstDash val="solid"/>
          </a:ln>
          <a:effectLst>
            <a:outerShdw sx="100000" sy="100000" kx="0" ky="0" algn="bl" rotWithShape="0" blurRad="336550" dist="0" dir="0">
              <a:srgbClr val="333333">
                <a:alpha val="10000"/>
              </a:srgbClr>
            </a:outerShdw>
          </a:effectLst>
        </p:spPr>
      </p:sp>
      <p:sp>
        <p:nvSpPr>
          <p:cNvPr id="7" name="Text 5"/>
          <p:cNvSpPr/>
          <p:nvPr/>
        </p:nvSpPr>
        <p:spPr>
          <a:xfrm>
            <a:off x="7677507" y="2258497"/>
            <a:ext cx="3835598" cy="368260"/>
          </a:xfrm>
          <a:prstGeom prst="rect">
            <a:avLst/>
          </a:prstGeom>
          <a:noFill/>
          <a:ln/>
        </p:spPr>
        <p:txBody>
          <a:bodyPr wrap="none" lIns="0" tIns="0" rIns="0" bIns="0" rtlCol="0" anchor="t"/>
          <a:lstStyle/>
          <a:p>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2. </a:t>
            </a:r>
            <a:pPr algn="l" indent="0" marL="0">
              <a:lnSpc>
                <a:spcPts val="2900"/>
              </a:lnSpc>
              <a:buNone/>
            </a:pPr>
            <a:r>
              <a:rPr lang="en-US" sz="2300" b="1" dirty="0">
                <a:solidFill>
                  <a:srgbClr val="030303"/>
                </a:solidFill>
                <a:latin typeface="Ancizar Serif" pitchFamily="34" charset="0"/>
                <a:ea typeface="Ancizar Serif" pitchFamily="34" charset="-122"/>
                <a:cs typeface="Ancizar Serif" pitchFamily="34" charset="-120"/>
              </a:rPr>
              <a:t>Paradigmi di comunicazione</a:t>
            </a:r>
            <a:endParaRPr lang="en-US" sz="2300" dirty="0"/>
          </a:p>
        </p:txBody>
      </p:sp>
      <p:sp>
        <p:nvSpPr>
          <p:cNvPr id="8" name="Text 6"/>
          <p:cNvSpPr/>
          <p:nvPr/>
        </p:nvSpPr>
        <p:spPr>
          <a:xfrm>
            <a:off x="7677507" y="2754987"/>
            <a:ext cx="5868353" cy="1403985"/>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Definiscono le modalità con cui i processi interagiscono. I paradigmi principali includono la comunicazione client-server,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peer-to-peer</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publish-subscribe, e message-oriented middleware. </a:t>
            </a:r>
            <a:endParaRPr lang="en-US" sz="1750" dirty="0"/>
          </a:p>
        </p:txBody>
      </p:sp>
      <p:sp>
        <p:nvSpPr>
          <p:cNvPr id="9" name="Shape 7"/>
          <p:cNvSpPr/>
          <p:nvPr/>
        </p:nvSpPr>
        <p:spPr>
          <a:xfrm>
            <a:off x="829032" y="4628198"/>
            <a:ext cx="6379250" cy="2762488"/>
          </a:xfrm>
          <a:prstGeom prst="roundRect">
            <a:avLst>
              <a:gd name="adj" fmla="val 331"/>
            </a:avLst>
          </a:prstGeom>
          <a:solidFill>
            <a:srgbClr val="FFFFFF">
              <a:alpha val="95000"/>
            </a:srgbClr>
          </a:solidFill>
          <a:ln w="30480">
            <a:solidFill>
              <a:srgbClr val="D8D4D4"/>
            </a:solidFill>
            <a:prstDash val="solid"/>
          </a:ln>
          <a:effectLst>
            <a:outerShdw sx="100000" sy="100000" kx="0" ky="0" algn="bl" rotWithShape="0" blurRad="336550" dist="0" dir="0">
              <a:srgbClr val="333333">
                <a:alpha val="10000"/>
              </a:srgbClr>
            </a:outerShdw>
          </a:effectLst>
        </p:spPr>
      </p:sp>
      <p:sp>
        <p:nvSpPr>
          <p:cNvPr id="10" name="Text 8"/>
          <p:cNvSpPr/>
          <p:nvPr/>
        </p:nvSpPr>
        <p:spPr>
          <a:xfrm>
            <a:off x="1084540" y="4883706"/>
            <a:ext cx="3017282" cy="368260"/>
          </a:xfrm>
          <a:prstGeom prst="rect">
            <a:avLst/>
          </a:prstGeom>
          <a:noFill/>
          <a:ln/>
        </p:spPr>
        <p:txBody>
          <a:bodyPr wrap="none" lIns="0" tIns="0" rIns="0" bIns="0" rtlCol="0" anchor="t"/>
          <a:lstStyle/>
          <a:p>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3. </a:t>
            </a:r>
            <a:pPr algn="l" indent="0" marL="0">
              <a:lnSpc>
                <a:spcPts val="2900"/>
              </a:lnSpc>
              <a:buNone/>
            </a:pPr>
            <a:r>
              <a:rPr lang="en-US" sz="2300" b="1" dirty="0">
                <a:solidFill>
                  <a:srgbClr val="030303"/>
                </a:solidFill>
                <a:latin typeface="Ancizar Serif" pitchFamily="34" charset="0"/>
                <a:ea typeface="Ancizar Serif" pitchFamily="34" charset="-122"/>
                <a:cs typeface="Ancizar Serif" pitchFamily="34" charset="-120"/>
              </a:rPr>
              <a:t>Ruoli e responsabilità</a:t>
            </a:r>
            <a:endParaRPr lang="en-US" sz="2300" dirty="0"/>
          </a:p>
        </p:txBody>
      </p:sp>
      <p:sp>
        <p:nvSpPr>
          <p:cNvPr id="11" name="Text 9"/>
          <p:cNvSpPr/>
          <p:nvPr/>
        </p:nvSpPr>
        <p:spPr>
          <a:xfrm>
            <a:off x="1084540" y="5380196"/>
            <a:ext cx="5868233" cy="1754981"/>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In un sistema distribuito, ogni componente ha un ruolo specifico. Ad esempio, nel modello client-server, il client richiede servizi mentre il server li fornisce. La chiara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definizione dei ruoli</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garantisce un'organizzazione efficiente del sistema.</a:t>
            </a:r>
            <a:endParaRPr lang="en-US" sz="1750" dirty="0"/>
          </a:p>
        </p:txBody>
      </p:sp>
      <p:sp>
        <p:nvSpPr>
          <p:cNvPr id="12" name="Shape 10"/>
          <p:cNvSpPr/>
          <p:nvPr/>
        </p:nvSpPr>
        <p:spPr>
          <a:xfrm>
            <a:off x="7421999" y="4628198"/>
            <a:ext cx="6379369" cy="2762488"/>
          </a:xfrm>
          <a:prstGeom prst="roundRect">
            <a:avLst>
              <a:gd name="adj" fmla="val 331"/>
            </a:avLst>
          </a:prstGeom>
          <a:solidFill>
            <a:srgbClr val="FFFFFF">
              <a:alpha val="95000"/>
            </a:srgbClr>
          </a:solidFill>
          <a:ln w="30480">
            <a:solidFill>
              <a:srgbClr val="D8D4D4"/>
            </a:solidFill>
            <a:prstDash val="solid"/>
          </a:ln>
          <a:effectLst>
            <a:outerShdw sx="100000" sy="100000" kx="0" ky="0" algn="bl" rotWithShape="0" blurRad="336550" dist="0" dir="0">
              <a:srgbClr val="333333">
                <a:alpha val="10000"/>
              </a:srgbClr>
            </a:outerShdw>
          </a:effectLst>
        </p:spPr>
      </p:sp>
      <p:sp>
        <p:nvSpPr>
          <p:cNvPr id="13" name="Text 11"/>
          <p:cNvSpPr/>
          <p:nvPr/>
        </p:nvSpPr>
        <p:spPr>
          <a:xfrm>
            <a:off x="7677507" y="4883706"/>
            <a:ext cx="2946916" cy="368260"/>
          </a:xfrm>
          <a:prstGeom prst="rect">
            <a:avLst/>
          </a:prstGeom>
          <a:noFill/>
          <a:ln/>
        </p:spPr>
        <p:txBody>
          <a:bodyPr wrap="none" lIns="0" tIns="0" rIns="0" bIns="0" rtlCol="0" anchor="t"/>
          <a:lstStyle/>
          <a:p>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4. </a:t>
            </a:r>
            <a:pPr algn="l" indent="0" marL="0">
              <a:lnSpc>
                <a:spcPts val="2900"/>
              </a:lnSpc>
              <a:buNone/>
            </a:pPr>
            <a:r>
              <a:rPr lang="en-US" sz="2300" b="1" dirty="0">
                <a:solidFill>
                  <a:srgbClr val="030303"/>
                </a:solidFill>
                <a:latin typeface="Ancizar Serif" pitchFamily="34" charset="0"/>
                <a:ea typeface="Ancizar Serif" pitchFamily="34" charset="-122"/>
                <a:cs typeface="Ancizar Serif" pitchFamily="34" charset="-120"/>
              </a:rPr>
              <a:t>Posizionamento</a:t>
            </a:r>
            <a:endParaRPr lang="en-US" sz="2300" dirty="0"/>
          </a:p>
        </p:txBody>
      </p:sp>
      <p:sp>
        <p:nvSpPr>
          <p:cNvPr id="14" name="Text 12"/>
          <p:cNvSpPr/>
          <p:nvPr/>
        </p:nvSpPr>
        <p:spPr>
          <a:xfrm>
            <a:off x="7677507" y="5380196"/>
            <a:ext cx="5868353" cy="1754981"/>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Si riferisce alla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distribuzione fisica e logica dei componenti</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del sistema. Le decisioni sul posizionamento influenzano le </a:t>
            </a:r>
            <a:pPr algn="l" indent="0" marL="0">
              <a:lnSpc>
                <a:spcPts val="2750"/>
              </a:lnSpc>
              <a:buNone/>
            </a:pPr>
            <a:r>
              <a:rPr lang="en-US" sz="1750" b="1" dirty="0">
                <a:solidFill>
                  <a:srgbClr val="204C8E"/>
                </a:solidFill>
                <a:latin typeface="Ancizar Serif" pitchFamily="34" charset="0"/>
                <a:ea typeface="Ancizar Serif" pitchFamily="34" charset="-122"/>
                <a:cs typeface="Ancizar Serif" pitchFamily="34" charset="-120"/>
              </a:rPr>
              <a:t>prestazioni, l'affidabilità </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e la scalabilità del sistema. È necessario considerare fattori come la latenza di rete, il bilanciamento del carico e la vicinanza agli utenti finali.</a:t>
            </a:r>
            <a:endParaRPr lang="en-US" sz="1750" dirty="0"/>
          </a:p>
        </p:txBody>
      </p:sp>
      <p:sp>
        <p:nvSpPr>
          <p:cNvPr id="15" name="Text 13"/>
          <p:cNvSpPr/>
          <p:nvPr/>
        </p:nvSpPr>
        <p:spPr>
          <a:xfrm>
            <a:off x="142042" y="7721203"/>
            <a:ext cx="1616512" cy="258723"/>
          </a:xfrm>
          <a:prstGeom prst="rect">
            <a:avLst/>
          </a:prstGeom>
          <a:noFill/>
          <a:ln/>
        </p:spPr>
        <p:txBody>
          <a:bodyPr wrap="none" lIns="0" tIns="0" rIns="0" bIns="0" rtlCol="0" anchor="t"/>
          <a:lstStyle/>
          <a:p>
            <a:pPr algn="l"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6" name="Text 14"/>
          <p:cNvSpPr/>
          <p:nvPr/>
        </p:nvSpPr>
        <p:spPr>
          <a:xfrm>
            <a:off x="6514505" y="7721203"/>
            <a:ext cx="1601391" cy="258723"/>
          </a:xfrm>
          <a:prstGeom prst="rect">
            <a:avLst/>
          </a:prstGeom>
          <a:noFill/>
          <a:ln/>
        </p:spPr>
        <p:txBody>
          <a:bodyPr wrap="none" lIns="0" tIns="0" rIns="0" bIns="0" rtlCol="0" anchor="t"/>
          <a:lstStyle/>
          <a:p>
            <a:pPr algn="ctr"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17" name="Text 15"/>
          <p:cNvSpPr/>
          <p:nvPr/>
        </p:nvSpPr>
        <p:spPr>
          <a:xfrm>
            <a:off x="14126408" y="7721203"/>
            <a:ext cx="362069" cy="258723"/>
          </a:xfrm>
          <a:prstGeom prst="rect">
            <a:avLst/>
          </a:prstGeom>
          <a:noFill/>
          <a:ln/>
        </p:spPr>
        <p:txBody>
          <a:bodyPr wrap="none" lIns="0" tIns="0" rIns="0" bIns="0" rtlCol="0" anchor="t"/>
          <a:lstStyle/>
          <a:p>
            <a:pPr algn="r"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13</a:t>
            </a:r>
            <a:endParaRPr lang="en-US"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29032" y="802719"/>
            <a:ext cx="6866453" cy="736640"/>
          </a:xfrm>
          <a:prstGeom prst="rect">
            <a:avLst/>
          </a:prstGeom>
          <a:noFill/>
          <a:ln/>
        </p:spPr>
        <p:txBody>
          <a:bodyPr wrap="none" lIns="0" tIns="0" rIns="0" bIns="0" rtlCol="0" anchor="t"/>
          <a:lstStyle/>
          <a:p>
            <a:pPr algn="l" indent="0" marL="0">
              <a:lnSpc>
                <a:spcPts val="5800"/>
              </a:lnSpc>
              <a:buNone/>
            </a:pPr>
            <a:r>
              <a:rPr lang="en-US" sz="4600" dirty="0">
                <a:solidFill>
                  <a:srgbClr val="000103"/>
                </a:solidFill>
                <a:latin typeface="Ancizar Serif" pitchFamily="34" charset="0"/>
                <a:ea typeface="Ancizar Serif" pitchFamily="34" charset="-122"/>
                <a:cs typeface="Ancizar Serif" pitchFamily="34" charset="-120"/>
              </a:rPr>
              <a:t>Paradigmi di comunicazione</a:t>
            </a:r>
            <a:endParaRPr lang="en-US" sz="4600" dirty="0"/>
          </a:p>
        </p:txBody>
      </p:sp>
      <p:sp>
        <p:nvSpPr>
          <p:cNvPr id="3" name="Text 1"/>
          <p:cNvSpPr/>
          <p:nvPr/>
        </p:nvSpPr>
        <p:spPr>
          <a:xfrm>
            <a:off x="829032" y="1966913"/>
            <a:ext cx="12972336" cy="701993"/>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I paradigmi di comunicazione definiscono le modalità con cui i processi interagiscono all'interno di un sistema distribuito. Comprendere questi modelli è fondamentale per progettare e implementare sistemi efficienti e robusti.</a:t>
            </a:r>
            <a:endParaRPr lang="en-US" sz="1750" dirty="0"/>
          </a:p>
        </p:txBody>
      </p:sp>
      <p:sp>
        <p:nvSpPr>
          <p:cNvPr id="4" name="Shape 2"/>
          <p:cNvSpPr/>
          <p:nvPr/>
        </p:nvSpPr>
        <p:spPr>
          <a:xfrm>
            <a:off x="829032" y="2909411"/>
            <a:ext cx="4181594" cy="4517469"/>
          </a:xfrm>
          <a:prstGeom prst="roundRect">
            <a:avLst>
              <a:gd name="adj" fmla="val 219"/>
            </a:avLst>
          </a:prstGeom>
          <a:solidFill>
            <a:srgbClr val="FFFFFF">
              <a:alpha val="95000"/>
            </a:srgbClr>
          </a:solidFill>
          <a:ln w="30480">
            <a:solidFill>
              <a:srgbClr val="D8D4D4"/>
            </a:solidFill>
            <a:prstDash val="solid"/>
          </a:ln>
          <a:effectLst>
            <a:outerShdw sx="100000" sy="100000" kx="0" ky="0" algn="bl" rotWithShape="0" blurRad="336550" dist="0" dir="0">
              <a:srgbClr val="333333">
                <a:alpha val="10000"/>
              </a:srgbClr>
            </a:outerShdw>
          </a:effectLst>
        </p:spPr>
      </p:sp>
      <p:sp>
        <p:nvSpPr>
          <p:cNvPr id="5" name="Text 3"/>
          <p:cNvSpPr/>
          <p:nvPr/>
        </p:nvSpPr>
        <p:spPr>
          <a:xfrm>
            <a:off x="1084540" y="3164919"/>
            <a:ext cx="2946916" cy="368260"/>
          </a:xfrm>
          <a:prstGeom prst="rect">
            <a:avLst/>
          </a:prstGeom>
          <a:noFill/>
          <a:ln/>
        </p:spPr>
        <p:txBody>
          <a:bodyPr wrap="none" lIns="0" tIns="0" rIns="0" bIns="0" rtlCol="0" anchor="t"/>
          <a:lstStyle/>
          <a:p>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1. </a:t>
            </a:r>
            <a:pPr algn="l" indent="0" marL="0">
              <a:lnSpc>
                <a:spcPts val="2900"/>
              </a:lnSpc>
              <a:buNone/>
            </a:pPr>
            <a:r>
              <a:rPr lang="en-US" sz="2300" b="1" dirty="0">
                <a:solidFill>
                  <a:srgbClr val="030303"/>
                </a:solidFill>
                <a:latin typeface="Ancizar Serif" pitchFamily="34" charset="0"/>
                <a:ea typeface="Ancizar Serif" pitchFamily="34" charset="-122"/>
                <a:cs typeface="Ancizar Serif" pitchFamily="34" charset="-120"/>
              </a:rPr>
              <a:t>Client-Server</a:t>
            </a:r>
            <a:endParaRPr lang="en-US" sz="2300" dirty="0"/>
          </a:p>
        </p:txBody>
      </p:sp>
      <p:sp>
        <p:nvSpPr>
          <p:cNvPr id="6" name="Text 4"/>
          <p:cNvSpPr/>
          <p:nvPr/>
        </p:nvSpPr>
        <p:spPr>
          <a:xfrm>
            <a:off x="1084540" y="3661410"/>
            <a:ext cx="3670578" cy="2807970"/>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È il paradigma più diffuso, caratterizzato da un rapporto asimmetrico. I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client</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inviano richieste di servizi a un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server</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dedicato, che elabora le richieste e restituisce le risposte. I ruoli sono ben definiti e distinti, con il server che gestisce le risorse e offre i servizi.</a:t>
            </a:r>
            <a:endParaRPr lang="en-US" sz="1750" dirty="0"/>
          </a:p>
        </p:txBody>
      </p:sp>
      <p:sp>
        <p:nvSpPr>
          <p:cNvPr id="7" name="Shape 5"/>
          <p:cNvSpPr/>
          <p:nvPr/>
        </p:nvSpPr>
        <p:spPr>
          <a:xfrm>
            <a:off x="5224343" y="2909411"/>
            <a:ext cx="4181594" cy="4517469"/>
          </a:xfrm>
          <a:prstGeom prst="roundRect">
            <a:avLst>
              <a:gd name="adj" fmla="val 219"/>
            </a:avLst>
          </a:prstGeom>
          <a:solidFill>
            <a:srgbClr val="FFFFFF">
              <a:alpha val="95000"/>
            </a:srgbClr>
          </a:solidFill>
          <a:ln w="30480">
            <a:solidFill>
              <a:srgbClr val="D8D4D4"/>
            </a:solidFill>
            <a:prstDash val="solid"/>
          </a:ln>
          <a:effectLst>
            <a:outerShdw sx="100000" sy="100000" kx="0" ky="0" algn="bl" rotWithShape="0" blurRad="336550" dist="0" dir="0">
              <a:srgbClr val="333333">
                <a:alpha val="10000"/>
              </a:srgbClr>
            </a:outerShdw>
          </a:effectLst>
        </p:spPr>
      </p:sp>
      <p:sp>
        <p:nvSpPr>
          <p:cNvPr id="8" name="Text 6"/>
          <p:cNvSpPr/>
          <p:nvPr/>
        </p:nvSpPr>
        <p:spPr>
          <a:xfrm>
            <a:off x="5479852" y="3164919"/>
            <a:ext cx="2946916" cy="368260"/>
          </a:xfrm>
          <a:prstGeom prst="rect">
            <a:avLst/>
          </a:prstGeom>
          <a:noFill/>
          <a:ln/>
        </p:spPr>
        <p:txBody>
          <a:bodyPr wrap="none" lIns="0" tIns="0" rIns="0" bIns="0" rtlCol="0" anchor="t"/>
          <a:lstStyle/>
          <a:p>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2. </a:t>
            </a:r>
            <a:pPr algn="l" indent="0" marL="0">
              <a:lnSpc>
                <a:spcPts val="2900"/>
              </a:lnSpc>
              <a:buNone/>
            </a:pPr>
            <a:r>
              <a:rPr lang="en-US" sz="2300" b="1" dirty="0">
                <a:solidFill>
                  <a:srgbClr val="030303"/>
                </a:solidFill>
                <a:latin typeface="Ancizar Serif" pitchFamily="34" charset="0"/>
                <a:ea typeface="Ancizar Serif" pitchFamily="34" charset="-122"/>
                <a:cs typeface="Ancizar Serif" pitchFamily="34" charset="-120"/>
              </a:rPr>
              <a:t>Peer-to-Peer (P2P)</a:t>
            </a:r>
            <a:endParaRPr lang="en-US" sz="2300" dirty="0"/>
          </a:p>
        </p:txBody>
      </p:sp>
      <p:sp>
        <p:nvSpPr>
          <p:cNvPr id="9" name="Text 7"/>
          <p:cNvSpPr/>
          <p:nvPr/>
        </p:nvSpPr>
        <p:spPr>
          <a:xfrm>
            <a:off x="5479852" y="3661410"/>
            <a:ext cx="3670578" cy="2807970"/>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In questo modello decentralizzato, tutti i nodi (o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peer</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hanno ruoli equivalenti e possono agire sia come client che come server. Le risorse e le funzionalità sono distribuite tra i peer, eliminando un punto centrale di fallimento e favorendo la scalabilità e la resilienza.</a:t>
            </a:r>
            <a:endParaRPr lang="en-US" sz="1750" dirty="0"/>
          </a:p>
        </p:txBody>
      </p:sp>
      <p:sp>
        <p:nvSpPr>
          <p:cNvPr id="10" name="Shape 8"/>
          <p:cNvSpPr/>
          <p:nvPr/>
        </p:nvSpPr>
        <p:spPr>
          <a:xfrm>
            <a:off x="9619655" y="2909411"/>
            <a:ext cx="4181594" cy="4517469"/>
          </a:xfrm>
          <a:prstGeom prst="roundRect">
            <a:avLst>
              <a:gd name="adj" fmla="val 219"/>
            </a:avLst>
          </a:prstGeom>
          <a:solidFill>
            <a:srgbClr val="FFFFFF">
              <a:alpha val="95000"/>
            </a:srgbClr>
          </a:solidFill>
          <a:ln w="30480">
            <a:solidFill>
              <a:srgbClr val="D8D4D4"/>
            </a:solidFill>
            <a:prstDash val="solid"/>
          </a:ln>
          <a:effectLst>
            <a:outerShdw sx="100000" sy="100000" kx="0" ky="0" algn="bl" rotWithShape="0" blurRad="336550" dist="0" dir="0">
              <a:srgbClr val="333333">
                <a:alpha val="10000"/>
              </a:srgbClr>
            </a:outerShdw>
          </a:effectLst>
        </p:spPr>
      </p:sp>
      <p:sp>
        <p:nvSpPr>
          <p:cNvPr id="11" name="Text 9"/>
          <p:cNvSpPr/>
          <p:nvPr/>
        </p:nvSpPr>
        <p:spPr>
          <a:xfrm>
            <a:off x="9875163" y="3164919"/>
            <a:ext cx="2946916" cy="368260"/>
          </a:xfrm>
          <a:prstGeom prst="rect">
            <a:avLst/>
          </a:prstGeom>
          <a:noFill/>
          <a:ln/>
        </p:spPr>
        <p:txBody>
          <a:bodyPr wrap="none" lIns="0" tIns="0" rIns="0" bIns="0" rtlCol="0" anchor="t"/>
          <a:lstStyle/>
          <a:p>
            <a:pPr algn="l" indent="0" marL="0">
              <a:lnSpc>
                <a:spcPts val="2900"/>
              </a:lnSpc>
              <a:buNone/>
            </a:pPr>
            <a:r>
              <a:rPr lang="en-US" sz="2300" dirty="0">
                <a:solidFill>
                  <a:srgbClr val="030303"/>
                </a:solidFill>
                <a:latin typeface="Ancizar Serif" pitchFamily="34" charset="0"/>
                <a:ea typeface="Ancizar Serif" pitchFamily="34" charset="-122"/>
                <a:cs typeface="Ancizar Serif" pitchFamily="34" charset="-120"/>
              </a:rPr>
              <a:t>3. </a:t>
            </a:r>
            <a:pPr algn="l" indent="0" marL="0">
              <a:lnSpc>
                <a:spcPts val="2900"/>
              </a:lnSpc>
              <a:buNone/>
            </a:pPr>
            <a:r>
              <a:rPr lang="en-US" sz="2300" b="1" dirty="0">
                <a:solidFill>
                  <a:srgbClr val="030303"/>
                </a:solidFill>
                <a:latin typeface="Ancizar Serif" pitchFamily="34" charset="0"/>
                <a:ea typeface="Ancizar Serif" pitchFamily="34" charset="-122"/>
                <a:cs typeface="Ancizar Serif" pitchFamily="34" charset="-120"/>
              </a:rPr>
              <a:t>Publish-Subscribe</a:t>
            </a:r>
            <a:endParaRPr lang="en-US" sz="2300" dirty="0"/>
          </a:p>
        </p:txBody>
      </p:sp>
      <p:sp>
        <p:nvSpPr>
          <p:cNvPr id="12" name="Text 10"/>
          <p:cNvSpPr/>
          <p:nvPr/>
        </p:nvSpPr>
        <p:spPr>
          <a:xfrm>
            <a:off x="9875163" y="3661410"/>
            <a:ext cx="3670578" cy="3509962"/>
          </a:xfrm>
          <a:prstGeom prst="rect">
            <a:avLst/>
          </a:prstGeom>
          <a:noFill/>
          <a:ln/>
        </p:spPr>
        <p:txBody>
          <a:bodyPr wrap="square" lIns="0" tIns="0" rIns="0" bIns="0" rtlCol="0" anchor="t"/>
          <a:lstStyle/>
          <a:p>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Permette il disaccoppiamento tra mittenti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publisher</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e destinatari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subscriber</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I publisher inviano messaggi a canali o </a:t>
            </a:r>
            <a:pPr algn="l" indent="0" marL="0">
              <a:lnSpc>
                <a:spcPts val="2750"/>
              </a:lnSpc>
              <a:buNone/>
            </a:pPr>
            <a:r>
              <a:rPr lang="en-US" sz="1750" b="1" dirty="0">
                <a:solidFill>
                  <a:srgbClr val="030303"/>
                </a:solidFill>
                <a:latin typeface="Ancizar Serif" pitchFamily="34" charset="0"/>
                <a:ea typeface="Ancizar Serif" pitchFamily="34" charset="-122"/>
                <a:cs typeface="Ancizar Serif" pitchFamily="34" charset="-120"/>
              </a:rPr>
              <a:t>topic</a:t>
            </a:r>
            <a:pPr algn="l" indent="0" marL="0">
              <a:lnSpc>
                <a:spcPts val="2750"/>
              </a:lnSpc>
              <a:buNone/>
            </a:pPr>
            <a:r>
              <a:rPr lang="en-US" sz="1750" dirty="0">
                <a:solidFill>
                  <a:srgbClr val="030303"/>
                </a:solidFill>
                <a:latin typeface="Ancizar Serif" pitchFamily="34" charset="0"/>
                <a:ea typeface="Ancizar Serif" pitchFamily="34" charset="-122"/>
                <a:cs typeface="Ancizar Serif" pitchFamily="34" charset="-120"/>
              </a:rPr>
              <a:t> specifici senza sapere chi li riceverà. I subscriber, a loro volta, si iscrivono ai topic di interesse e ricevono automaticamente i messaggi pertinenti. Questo modello è ideale per la diffusione di eventi e notifiche.</a:t>
            </a:r>
            <a:endParaRPr lang="en-US" sz="1750" dirty="0"/>
          </a:p>
        </p:txBody>
      </p:sp>
      <p:sp>
        <p:nvSpPr>
          <p:cNvPr id="13" name="Text 11"/>
          <p:cNvSpPr/>
          <p:nvPr/>
        </p:nvSpPr>
        <p:spPr>
          <a:xfrm>
            <a:off x="142042" y="7721203"/>
            <a:ext cx="1616512" cy="258723"/>
          </a:xfrm>
          <a:prstGeom prst="rect">
            <a:avLst/>
          </a:prstGeom>
          <a:noFill/>
          <a:ln/>
        </p:spPr>
        <p:txBody>
          <a:bodyPr wrap="none" lIns="0" tIns="0" rIns="0" bIns="0" rtlCol="0" anchor="t"/>
          <a:lstStyle/>
          <a:p>
            <a:pPr algn="l"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4" name="Text 12"/>
          <p:cNvSpPr/>
          <p:nvPr/>
        </p:nvSpPr>
        <p:spPr>
          <a:xfrm>
            <a:off x="6514505" y="7721203"/>
            <a:ext cx="1601391" cy="258723"/>
          </a:xfrm>
          <a:prstGeom prst="rect">
            <a:avLst/>
          </a:prstGeom>
          <a:noFill/>
          <a:ln/>
        </p:spPr>
        <p:txBody>
          <a:bodyPr wrap="none" lIns="0" tIns="0" rIns="0" bIns="0" rtlCol="0" anchor="t"/>
          <a:lstStyle/>
          <a:p>
            <a:pPr algn="ctr"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15" name="Text 13"/>
          <p:cNvSpPr/>
          <p:nvPr/>
        </p:nvSpPr>
        <p:spPr>
          <a:xfrm>
            <a:off x="14126408" y="7721203"/>
            <a:ext cx="362069" cy="258723"/>
          </a:xfrm>
          <a:prstGeom prst="rect">
            <a:avLst/>
          </a:prstGeom>
          <a:noFill/>
          <a:ln/>
        </p:spPr>
        <p:txBody>
          <a:bodyPr wrap="none" lIns="0" tIns="0" rIns="0" bIns="0" rtlCol="0" anchor="t"/>
          <a:lstStyle/>
          <a:p>
            <a:pPr algn="r"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14</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29032" y="927140"/>
            <a:ext cx="4466868" cy="558403"/>
          </a:xfrm>
          <a:prstGeom prst="rect">
            <a:avLst/>
          </a:prstGeom>
          <a:noFill/>
          <a:ln/>
        </p:spPr>
        <p:txBody>
          <a:bodyPr wrap="none" lIns="0" tIns="0" rIns="0" bIns="0" rtlCol="0" anchor="t"/>
          <a:lstStyle/>
          <a:p>
            <a:pPr algn="l" indent="0" marL="0">
              <a:lnSpc>
                <a:spcPts val="4350"/>
              </a:lnSpc>
              <a:buNone/>
            </a:pPr>
            <a:r>
              <a:rPr lang="en-US" sz="3500" dirty="0">
                <a:solidFill>
                  <a:srgbClr val="000103"/>
                </a:solidFill>
                <a:latin typeface="Ancizar Serif" pitchFamily="34" charset="0"/>
                <a:ea typeface="Ancizar Serif" pitchFamily="34" charset="-122"/>
                <a:cs typeface="Ancizar Serif" pitchFamily="34" charset="-120"/>
              </a:rPr>
              <a:t>Peer to peer</a:t>
            </a:r>
            <a:endParaRPr lang="en-US" sz="3500" dirty="0"/>
          </a:p>
        </p:txBody>
      </p:sp>
      <p:sp>
        <p:nvSpPr>
          <p:cNvPr id="3" name="Text 1"/>
          <p:cNvSpPr/>
          <p:nvPr/>
        </p:nvSpPr>
        <p:spPr>
          <a:xfrm>
            <a:off x="829032" y="1773317"/>
            <a:ext cx="12972336" cy="1214795"/>
          </a:xfrm>
          <a:prstGeom prst="rect">
            <a:avLst/>
          </a:prstGeom>
          <a:noFill/>
          <a:ln/>
        </p:spPr>
        <p:txBody>
          <a:bodyPr wrap="square" lIns="0" tIns="0" rIns="0" bIns="0" rtlCol="0" anchor="t"/>
          <a:lstStyle/>
          <a:p>
            <a:pPr algn="l" indent="0" marL="0">
              <a:lnSpc>
                <a:spcPts val="3150"/>
              </a:lnSpc>
              <a:buNone/>
            </a:pPr>
            <a:r>
              <a:rPr lang="en-US" sz="2050" dirty="0">
                <a:solidFill>
                  <a:srgbClr val="030303"/>
                </a:solidFill>
                <a:latin typeface="Ancizar Serif" pitchFamily="34" charset="0"/>
                <a:ea typeface="Ancizar Serif" pitchFamily="34" charset="-122"/>
                <a:cs typeface="Ancizar Serif" pitchFamily="34" charset="-120"/>
              </a:rPr>
              <a:t>Nel paradigma </a:t>
            </a:r>
            <a:pPr algn="l" indent="0" marL="0">
              <a:lnSpc>
                <a:spcPts val="3150"/>
              </a:lnSpc>
              <a:buNone/>
            </a:pPr>
            <a:r>
              <a:rPr lang="en-US" sz="2050" b="1" dirty="0">
                <a:solidFill>
                  <a:srgbClr val="030303"/>
                </a:solidFill>
                <a:latin typeface="Ancizar Serif" pitchFamily="34" charset="0"/>
                <a:ea typeface="Ancizar Serif" pitchFamily="34" charset="-122"/>
                <a:cs typeface="Ancizar Serif" pitchFamily="34" charset="-120"/>
              </a:rPr>
              <a:t>Peer-to-Peer</a:t>
            </a:r>
            <a:pPr algn="l" indent="0" marL="0">
              <a:lnSpc>
                <a:spcPts val="3150"/>
              </a:lnSpc>
              <a:buNone/>
            </a:pPr>
            <a:r>
              <a:rPr lang="en-US" sz="2050" dirty="0">
                <a:solidFill>
                  <a:srgbClr val="030303"/>
                </a:solidFill>
                <a:latin typeface="Ancizar Serif" pitchFamily="34" charset="0"/>
                <a:ea typeface="Ancizar Serif" pitchFamily="34" charset="-122"/>
                <a:cs typeface="Ancizar Serif" pitchFamily="34" charset="-120"/>
              </a:rPr>
              <a:t>, tutti i nodi della rete hanno </a:t>
            </a:r>
            <a:pPr algn="l" indent="0" marL="0">
              <a:lnSpc>
                <a:spcPts val="3150"/>
              </a:lnSpc>
              <a:buNone/>
            </a:pPr>
            <a:r>
              <a:rPr lang="en-US" sz="2050" i="1" dirty="0">
                <a:solidFill>
                  <a:srgbClr val="030303"/>
                </a:solidFill>
                <a:latin typeface="Ancizar Serif" pitchFamily="34" charset="0"/>
                <a:ea typeface="Ancizar Serif" pitchFamily="34" charset="-122"/>
                <a:cs typeface="Ancizar Serif" pitchFamily="34" charset="-120"/>
              </a:rPr>
              <a:t>ruoli equivalenti</a:t>
            </a:r>
            <a:pPr algn="l" indent="0" marL="0">
              <a:lnSpc>
                <a:spcPts val="3150"/>
              </a:lnSpc>
              <a:buNone/>
            </a:pPr>
            <a:r>
              <a:rPr lang="en-US" sz="2050" dirty="0">
                <a:solidFill>
                  <a:srgbClr val="030303"/>
                </a:solidFill>
                <a:latin typeface="Ancizar Serif" pitchFamily="34" charset="0"/>
                <a:ea typeface="Ancizar Serif" pitchFamily="34" charset="-122"/>
                <a:cs typeface="Ancizar Serif" pitchFamily="34" charset="-120"/>
              </a:rPr>
              <a:t> e possono agire sia come </a:t>
            </a:r>
            <a:pPr algn="l" indent="0" marL="0">
              <a:lnSpc>
                <a:spcPts val="3150"/>
              </a:lnSpc>
              <a:buNone/>
            </a:pPr>
            <a:r>
              <a:rPr lang="en-US" sz="2050" b="1" dirty="0">
                <a:solidFill>
                  <a:srgbClr val="030303"/>
                </a:solidFill>
                <a:latin typeface="Ancizar Serif" pitchFamily="34" charset="0"/>
                <a:ea typeface="Ancizar Serif" pitchFamily="34" charset="-122"/>
                <a:cs typeface="Ancizar Serif" pitchFamily="34" charset="-120"/>
              </a:rPr>
              <a:t>client</a:t>
            </a:r>
            <a:pPr algn="l" indent="0" marL="0">
              <a:lnSpc>
                <a:spcPts val="3150"/>
              </a:lnSpc>
              <a:buNone/>
            </a:pPr>
            <a:r>
              <a:rPr lang="en-US" sz="2050" dirty="0">
                <a:solidFill>
                  <a:srgbClr val="030303"/>
                </a:solidFill>
                <a:latin typeface="Ancizar Serif" pitchFamily="34" charset="0"/>
                <a:ea typeface="Ancizar Serif" pitchFamily="34" charset="-122"/>
                <a:cs typeface="Ancizar Serif" pitchFamily="34" charset="-120"/>
              </a:rPr>
              <a:t> che come </a:t>
            </a:r>
            <a:pPr algn="l" indent="0" marL="0">
              <a:lnSpc>
                <a:spcPts val="3150"/>
              </a:lnSpc>
              <a:buNone/>
            </a:pPr>
            <a:r>
              <a:rPr lang="en-US" sz="2050" b="1" dirty="0">
                <a:solidFill>
                  <a:srgbClr val="030303"/>
                </a:solidFill>
                <a:latin typeface="Ancizar Serif" pitchFamily="34" charset="0"/>
                <a:ea typeface="Ancizar Serif" pitchFamily="34" charset="-122"/>
                <a:cs typeface="Ancizar Serif" pitchFamily="34" charset="-120"/>
              </a:rPr>
              <a:t>server</a:t>
            </a:r>
            <a:pPr algn="l" indent="0" marL="0">
              <a:lnSpc>
                <a:spcPts val="3150"/>
              </a:lnSpc>
              <a:buNone/>
            </a:pPr>
            <a:r>
              <a:rPr lang="en-US" sz="2050" dirty="0">
                <a:solidFill>
                  <a:srgbClr val="030303"/>
                </a:solidFill>
                <a:latin typeface="Ancizar Serif" pitchFamily="34" charset="0"/>
                <a:ea typeface="Ancizar Serif" pitchFamily="34" charset="-122"/>
                <a:cs typeface="Ancizar Serif" pitchFamily="34" charset="-120"/>
              </a:rPr>
              <a:t>. Non esiste una gerarchia centrale: ogni peer può richiedere e fornire risorse agli altri peer.</a:t>
            </a:r>
            <a:endParaRPr lang="en-US" sz="2050" dirty="0"/>
          </a:p>
        </p:txBody>
      </p:sp>
      <p:sp>
        <p:nvSpPr>
          <p:cNvPr id="4" name="Text 2"/>
          <p:cNvSpPr/>
          <p:nvPr/>
        </p:nvSpPr>
        <p:spPr>
          <a:xfrm>
            <a:off x="829032" y="3203972"/>
            <a:ext cx="12972336" cy="1821894"/>
          </a:xfrm>
          <a:prstGeom prst="rect">
            <a:avLst/>
          </a:prstGeom>
          <a:noFill/>
          <a:ln/>
        </p:spPr>
        <p:txBody>
          <a:bodyPr wrap="square" lIns="0" tIns="0" rIns="0" bIns="0" rtlCol="0" anchor="t"/>
          <a:lstStyle/>
          <a:p>
            <a:pPr algn="l" marL="342900" indent="-342900">
              <a:lnSpc>
                <a:spcPts val="2550"/>
              </a:lnSpc>
              <a:buSzPct val="100000"/>
              <a:buChar char="•"/>
            </a:pPr>
            <a:r>
              <a:rPr lang="en-US" sz="1650" b="1" dirty="0">
                <a:solidFill>
                  <a:srgbClr val="030303"/>
                </a:solidFill>
                <a:latin typeface="Ancizar Serif" pitchFamily="34" charset="0"/>
                <a:ea typeface="Ancizar Serif" pitchFamily="34" charset="-122"/>
                <a:cs typeface="Ancizar Serif" pitchFamily="34" charset="-120"/>
              </a:rPr>
              <a:t>Decentralizzazione:</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Non c'è un server centrale che coordina le operazioni. Ogni nodo è autonomo e contribuisce alle risorse del sistema.</a:t>
            </a:r>
            <a:endParaRPr lang="en-US" sz="1650" dirty="0"/>
          </a:p>
          <a:p>
            <a:pPr algn="l" marL="342900" indent="-342900">
              <a:lnSpc>
                <a:spcPts val="2550"/>
              </a:lnSpc>
              <a:buSzPct val="100000"/>
              <a:buChar char="•"/>
            </a:pPr>
            <a:r>
              <a:rPr lang="en-US" sz="1650" b="1" dirty="0">
                <a:solidFill>
                  <a:srgbClr val="030303"/>
                </a:solidFill>
                <a:latin typeface="Ancizar Serif" pitchFamily="34" charset="0"/>
                <a:ea typeface="Ancizar Serif" pitchFamily="34" charset="-122"/>
                <a:cs typeface="Ancizar Serif" pitchFamily="34" charset="-120"/>
              </a:rPr>
              <a:t>Scalabilità:</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L'aggiunta di nuovi peer aumenta sia la domanda che l'offerta di risorse, rendendo il sistema naturalmente scalabile.</a:t>
            </a:r>
            <a:endParaRPr lang="en-US" sz="1650" dirty="0"/>
          </a:p>
          <a:p>
            <a:pPr algn="l" marL="342900" indent="-342900">
              <a:lnSpc>
                <a:spcPts val="2550"/>
              </a:lnSpc>
              <a:buSzPct val="100000"/>
              <a:buChar char="•"/>
            </a:pPr>
            <a:r>
              <a:rPr lang="en-US" sz="1650" b="1" dirty="0">
                <a:solidFill>
                  <a:srgbClr val="030303"/>
                </a:solidFill>
                <a:latin typeface="Ancizar Serif" pitchFamily="34" charset="0"/>
                <a:ea typeface="Ancizar Serif" pitchFamily="34" charset="-122"/>
                <a:cs typeface="Ancizar Serif" pitchFamily="34" charset="-120"/>
              </a:rPr>
              <a:t>Resilienza:</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La mancanza di un punto centrale di controllo rende il sistema più resistente ai guasti. Se un peer si disconnette, gli altri possono continuare a operare.</a:t>
            </a:r>
            <a:endParaRPr lang="en-US" sz="1650" dirty="0"/>
          </a:p>
          <a:p>
            <a:pPr algn="l" marL="342900" indent="-342900">
              <a:lnSpc>
                <a:spcPts val="2550"/>
              </a:lnSpc>
              <a:buSzPct val="100000"/>
              <a:buChar char="•"/>
            </a:pPr>
            <a:r>
              <a:rPr lang="en-US" sz="1650" b="1" dirty="0">
                <a:solidFill>
                  <a:srgbClr val="030303"/>
                </a:solidFill>
                <a:latin typeface="Ancizar Serif" pitchFamily="34" charset="0"/>
                <a:ea typeface="Ancizar Serif" pitchFamily="34" charset="-122"/>
                <a:cs typeface="Ancizar Serif" pitchFamily="34" charset="-120"/>
              </a:rPr>
              <a:t>Condivisione delle risorse:</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Ogni peer condivide parte delle proprie risorse (banda, storage, potenza di calcolo) con la rete.</a:t>
            </a:r>
            <a:endParaRPr lang="en-US" sz="1650" dirty="0"/>
          </a:p>
        </p:txBody>
      </p:sp>
      <p:sp>
        <p:nvSpPr>
          <p:cNvPr id="5" name="Text 3"/>
          <p:cNvSpPr/>
          <p:nvPr/>
        </p:nvSpPr>
        <p:spPr>
          <a:xfrm>
            <a:off x="829032" y="5313640"/>
            <a:ext cx="2791778" cy="348972"/>
          </a:xfrm>
          <a:prstGeom prst="rect">
            <a:avLst/>
          </a:prstGeom>
          <a:noFill/>
          <a:ln/>
        </p:spPr>
        <p:txBody>
          <a:bodyPr wrap="none" lIns="0" tIns="0" rIns="0" bIns="0" rtlCol="0" anchor="t"/>
          <a:lstStyle/>
          <a:p>
            <a:pPr algn="l" indent="0" marL="0">
              <a:lnSpc>
                <a:spcPts val="2700"/>
              </a:lnSpc>
              <a:buNone/>
            </a:pPr>
            <a:r>
              <a:rPr lang="en-US" sz="2150" dirty="0">
                <a:solidFill>
                  <a:srgbClr val="000103"/>
                </a:solidFill>
                <a:latin typeface="Ancizar Serif" pitchFamily="34" charset="0"/>
                <a:ea typeface="Ancizar Serif" pitchFamily="34" charset="-122"/>
                <a:cs typeface="Ancizar Serif" pitchFamily="34" charset="-120"/>
              </a:rPr>
              <a:t>Esempi pratici:</a:t>
            </a:r>
            <a:endParaRPr lang="en-US" sz="2150" dirty="0"/>
          </a:p>
        </p:txBody>
      </p:sp>
      <p:sp>
        <p:nvSpPr>
          <p:cNvPr id="6" name="Text 4"/>
          <p:cNvSpPr/>
          <p:nvPr/>
        </p:nvSpPr>
        <p:spPr>
          <a:xfrm>
            <a:off x="829032" y="5950387"/>
            <a:ext cx="12972336" cy="715328"/>
          </a:xfrm>
          <a:prstGeom prst="rect">
            <a:avLst/>
          </a:prstGeom>
          <a:noFill/>
          <a:ln/>
        </p:spPr>
        <p:txBody>
          <a:bodyPr wrap="square" lIns="0" tIns="0" rIns="0" bIns="0" rtlCol="0" anchor="t"/>
          <a:lstStyle/>
          <a:p>
            <a:pPr algn="l" marL="342900" indent="-342900">
              <a:lnSpc>
                <a:spcPts val="2550"/>
              </a:lnSpc>
              <a:buSzPct val="100000"/>
              <a:buChar char="•"/>
            </a:pPr>
            <a:r>
              <a:rPr lang="en-US" sz="1650" b="1" dirty="0">
                <a:solidFill>
                  <a:srgbClr val="030303"/>
                </a:solidFill>
                <a:latin typeface="Ancizar Serif" pitchFamily="34" charset="0"/>
                <a:ea typeface="Ancizar Serif" pitchFamily="34" charset="-122"/>
                <a:cs typeface="Ancizar Serif" pitchFamily="34" charset="-120"/>
              </a:rPr>
              <a:t>BitTorrent:</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Sistema di file sharing dove ogni utente scarica e contemporaneamente condivide parti del file con altri utenti.</a:t>
            </a:r>
            <a:endParaRPr lang="en-US" sz="1650" dirty="0"/>
          </a:p>
          <a:p>
            <a:pPr algn="l" marL="342900" indent="-342900">
              <a:lnSpc>
                <a:spcPts val="2550"/>
              </a:lnSpc>
              <a:buSzPct val="100000"/>
              <a:buChar char="•"/>
            </a:pPr>
            <a:r>
              <a:rPr lang="en-US" sz="1650" b="1" dirty="0">
                <a:solidFill>
                  <a:srgbClr val="030303"/>
                </a:solidFill>
                <a:latin typeface="Ancizar Serif" pitchFamily="34" charset="0"/>
                <a:ea typeface="Ancizar Serif" pitchFamily="34" charset="-122"/>
                <a:cs typeface="Ancizar Serif" pitchFamily="34" charset="-120"/>
              </a:rPr>
              <a:t>Skype (versione originale):</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Utilizzava P2P per instradare le chiamate attraverso i computer degli utenti.</a:t>
            </a:r>
            <a:endParaRPr lang="en-US" sz="1650" dirty="0"/>
          </a:p>
        </p:txBody>
      </p:sp>
      <p:sp>
        <p:nvSpPr>
          <p:cNvPr id="7" name="Text 5"/>
          <p:cNvSpPr/>
          <p:nvPr/>
        </p:nvSpPr>
        <p:spPr>
          <a:xfrm>
            <a:off x="829032" y="6953488"/>
            <a:ext cx="2791778" cy="348972"/>
          </a:xfrm>
          <a:prstGeom prst="rect">
            <a:avLst/>
          </a:prstGeom>
          <a:noFill/>
          <a:ln/>
        </p:spPr>
        <p:txBody>
          <a:bodyPr wrap="none" lIns="0" tIns="0" rIns="0" bIns="0" rtlCol="0" anchor="t"/>
          <a:lstStyle/>
          <a:p>
            <a:pPr algn="l" indent="0" marL="0">
              <a:lnSpc>
                <a:spcPts val="2700"/>
              </a:lnSpc>
              <a:buNone/>
            </a:pPr>
            <a:endParaRPr lang="en-US" sz="2150" dirty="0"/>
          </a:p>
        </p:txBody>
      </p:sp>
      <p:sp>
        <p:nvSpPr>
          <p:cNvPr id="8" name="Text 6"/>
          <p:cNvSpPr/>
          <p:nvPr/>
        </p:nvSpPr>
        <p:spPr>
          <a:xfrm>
            <a:off x="142042" y="7724537"/>
            <a:ext cx="1626989" cy="252055"/>
          </a:xfrm>
          <a:prstGeom prst="rect">
            <a:avLst/>
          </a:prstGeom>
          <a:noFill/>
          <a:ln/>
        </p:spPr>
        <p:txBody>
          <a:bodyPr wrap="none" lIns="0" tIns="0" rIns="0" bIns="0" rtlCol="0" anchor="t"/>
          <a:lstStyle/>
          <a:p>
            <a:pPr algn="l"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9" name="Text 7"/>
          <p:cNvSpPr/>
          <p:nvPr/>
        </p:nvSpPr>
        <p:spPr>
          <a:xfrm>
            <a:off x="6510695" y="7724537"/>
            <a:ext cx="1609011" cy="252055"/>
          </a:xfrm>
          <a:prstGeom prst="rect">
            <a:avLst/>
          </a:prstGeom>
          <a:noFill/>
          <a:ln/>
        </p:spPr>
        <p:txBody>
          <a:bodyPr wrap="none" lIns="0" tIns="0" rIns="0" bIns="0" rtlCol="0" anchor="t"/>
          <a:lstStyle/>
          <a:p>
            <a:pPr algn="ctr"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10" name="Text 8"/>
          <p:cNvSpPr/>
          <p:nvPr/>
        </p:nvSpPr>
        <p:spPr>
          <a:xfrm>
            <a:off x="14115812" y="7724537"/>
            <a:ext cx="372547" cy="252055"/>
          </a:xfrm>
          <a:prstGeom prst="rect">
            <a:avLst/>
          </a:prstGeom>
          <a:noFill/>
          <a:ln/>
        </p:spPr>
        <p:txBody>
          <a:bodyPr wrap="none" lIns="0" tIns="0" rIns="0" bIns="0" rtlCol="0" anchor="t"/>
          <a:lstStyle/>
          <a:p>
            <a:pPr algn="r"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15</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29032" y="855226"/>
            <a:ext cx="5794772" cy="620435"/>
          </a:xfrm>
          <a:prstGeom prst="rect">
            <a:avLst/>
          </a:prstGeom>
          <a:noFill/>
          <a:ln/>
        </p:spPr>
        <p:txBody>
          <a:bodyPr wrap="non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Publish-Subscribe (Pub/Sub)</a:t>
            </a:r>
            <a:endParaRPr lang="en-US" sz="3900" dirty="0"/>
          </a:p>
        </p:txBody>
      </p:sp>
      <p:sp>
        <p:nvSpPr>
          <p:cNvPr id="3" name="Text 1"/>
          <p:cNvSpPr/>
          <p:nvPr/>
        </p:nvSpPr>
        <p:spPr>
          <a:xfrm>
            <a:off x="829032" y="1702951"/>
            <a:ext cx="12972336"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Il paradigma </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Publish-Subscribe</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è un modello di comunicazione asincrona dove i </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publisher</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(produttori) inviano messaggi a topic o canali senza conoscere chi li riceverà. I </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subscriber</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(consumatori) esprimono interesse per specifici topic e ricevono automaticamente i messaggi pertinenti.</a:t>
            </a:r>
            <a:endParaRPr lang="en-US" sz="1450" dirty="0"/>
          </a:p>
        </p:txBody>
      </p:sp>
      <p:sp>
        <p:nvSpPr>
          <p:cNvPr id="4" name="Text 2"/>
          <p:cNvSpPr/>
          <p:nvPr/>
        </p:nvSpPr>
        <p:spPr>
          <a:xfrm>
            <a:off x="829032" y="2419231"/>
            <a:ext cx="12972336" cy="1250513"/>
          </a:xfrm>
          <a:prstGeom prst="rect">
            <a:avLst/>
          </a:prstGeom>
          <a:noFill/>
          <a:ln/>
        </p:spPr>
        <p:txBody>
          <a:bodyPr wrap="square" lIns="0" tIns="0" rIns="0" bIns="0" rtlCol="0" anchor="t"/>
          <a:lstStyle/>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Disaccoppiamento:</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Publisher e subscriber non si conoscono direttamente. La comunicazione avviene tramite un intermediario (message broker).</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Comunicazione asincrona:</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I publisher non attendono una risposta dai subscriber. I messaggi vengono consegnati quando i subscriber sono pronti.</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Scalabilità:</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È facile aggiungere nuovi publisher o subscriber senza modificare il sistema esistente.</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Filtraggio dei messaggi:</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I subscriber ricevono solo i messaggi dei topic a cui sono iscritti.</a:t>
            </a:r>
            <a:endParaRPr lang="en-US" sz="1450" dirty="0"/>
          </a:p>
        </p:txBody>
      </p:sp>
      <p:sp>
        <p:nvSpPr>
          <p:cNvPr id="5" name="Text 3"/>
          <p:cNvSpPr/>
          <p:nvPr/>
        </p:nvSpPr>
        <p:spPr>
          <a:xfrm>
            <a:off x="829032" y="3897035"/>
            <a:ext cx="2481620" cy="310158"/>
          </a:xfrm>
          <a:prstGeom prst="rect">
            <a:avLst/>
          </a:prstGeom>
          <a:noFill/>
          <a:ln/>
        </p:spPr>
        <p:txBody>
          <a:bodyPr wrap="none" lIns="0" tIns="0" rIns="0" bIns="0" rtlCol="0" anchor="t"/>
          <a:lstStyle/>
          <a:p>
            <a:pPr algn="l" indent="0" marL="0">
              <a:lnSpc>
                <a:spcPts val="2400"/>
              </a:lnSpc>
              <a:buNone/>
            </a:pPr>
            <a:r>
              <a:rPr lang="en-US" sz="1950" dirty="0">
                <a:solidFill>
                  <a:srgbClr val="000103"/>
                </a:solidFill>
                <a:latin typeface="Ancizar Serif" pitchFamily="34" charset="0"/>
                <a:ea typeface="Ancizar Serif" pitchFamily="34" charset="-122"/>
                <a:cs typeface="Ancizar Serif" pitchFamily="34" charset="-120"/>
              </a:rPr>
              <a:t>Come funziona:</a:t>
            </a:r>
            <a:endParaRPr lang="en-US" sz="1950" dirty="0"/>
          </a:p>
        </p:txBody>
      </p:sp>
      <p:sp>
        <p:nvSpPr>
          <p:cNvPr id="6" name="Text 4"/>
          <p:cNvSpPr/>
          <p:nvPr/>
        </p:nvSpPr>
        <p:spPr>
          <a:xfrm>
            <a:off x="829032" y="4434483"/>
            <a:ext cx="12972336" cy="1250513"/>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1"/>
            </a:pPr>
            <a:r>
              <a:rPr lang="en-US" sz="1450" dirty="0">
                <a:solidFill>
                  <a:srgbClr val="030303"/>
                </a:solidFill>
                <a:latin typeface="Ancizar Serif" pitchFamily="34" charset="0"/>
                <a:ea typeface="Ancizar Serif" pitchFamily="34" charset="-122"/>
                <a:cs typeface="Ancizar Serif" pitchFamily="34" charset="-120"/>
              </a:rPr>
              <a:t>I publisher inviano messaggi a specifici topic/canali</a:t>
            </a:r>
            <a:endParaRPr lang="en-US" sz="1450" dirty="0"/>
          </a:p>
          <a:p>
            <a:pPr algn="l" marL="342900" indent="-342900">
              <a:lnSpc>
                <a:spcPts val="2100"/>
              </a:lnSpc>
              <a:buSzPct val="100000"/>
              <a:buFont typeface="+mj-lt"/>
              <a:buAutoNum type="arabicPeriod" startAt="2"/>
            </a:pPr>
            <a:r>
              <a:rPr lang="en-US" sz="1450" dirty="0">
                <a:solidFill>
                  <a:srgbClr val="030303"/>
                </a:solidFill>
                <a:latin typeface="Ancizar Serif" pitchFamily="34" charset="0"/>
                <a:ea typeface="Ancizar Serif" pitchFamily="34" charset="-122"/>
                <a:cs typeface="Ancizar Serif" pitchFamily="34" charset="-120"/>
              </a:rPr>
              <a:t>Il message broker riceve e memorizza i messaggi</a:t>
            </a:r>
            <a:endParaRPr lang="en-US" sz="1450" dirty="0"/>
          </a:p>
          <a:p>
            <a:pPr algn="l" marL="342900" indent="-342900">
              <a:lnSpc>
                <a:spcPts val="2100"/>
              </a:lnSpc>
              <a:buSzPct val="100000"/>
              <a:buFont typeface="+mj-lt"/>
              <a:buAutoNum type="arabicPeriod" startAt="3"/>
            </a:pPr>
            <a:r>
              <a:rPr lang="en-US" sz="1450" dirty="0">
                <a:solidFill>
                  <a:srgbClr val="030303"/>
                </a:solidFill>
                <a:latin typeface="Ancizar Serif" pitchFamily="34" charset="0"/>
                <a:ea typeface="Ancizar Serif" pitchFamily="34" charset="-122"/>
                <a:cs typeface="Ancizar Serif" pitchFamily="34" charset="-120"/>
              </a:rPr>
              <a:t>Il broker inoltra i messaggi a tutti i subscriber interessati a quel topic</a:t>
            </a:r>
            <a:endParaRPr lang="en-US" sz="1450" dirty="0"/>
          </a:p>
          <a:p>
            <a:pPr algn="l" marL="342900" indent="-342900">
              <a:lnSpc>
                <a:spcPts val="2100"/>
              </a:lnSpc>
              <a:buSzPct val="100000"/>
              <a:buFont typeface="+mj-lt"/>
              <a:buAutoNum type="arabicPeriod" startAt="4"/>
            </a:pPr>
            <a:r>
              <a:rPr lang="en-US" sz="1450" dirty="0">
                <a:solidFill>
                  <a:srgbClr val="030303"/>
                </a:solidFill>
                <a:latin typeface="Ancizar Serif" pitchFamily="34" charset="0"/>
                <a:ea typeface="Ancizar Serif" pitchFamily="34" charset="-122"/>
                <a:cs typeface="Ancizar Serif" pitchFamily="34" charset="-120"/>
              </a:rPr>
              <a:t>I subscriber processano i messaggi ricevuti</a:t>
            </a:r>
            <a:endParaRPr lang="en-US" sz="1450" dirty="0"/>
          </a:p>
        </p:txBody>
      </p:sp>
      <p:sp>
        <p:nvSpPr>
          <p:cNvPr id="7" name="Text 5"/>
          <p:cNvSpPr/>
          <p:nvPr/>
        </p:nvSpPr>
        <p:spPr>
          <a:xfrm>
            <a:off x="829032" y="5912287"/>
            <a:ext cx="2481620" cy="310158"/>
          </a:xfrm>
          <a:prstGeom prst="rect">
            <a:avLst/>
          </a:prstGeom>
          <a:noFill/>
          <a:ln/>
        </p:spPr>
        <p:txBody>
          <a:bodyPr wrap="none" lIns="0" tIns="0" rIns="0" bIns="0" rtlCol="0" anchor="t"/>
          <a:lstStyle/>
          <a:p>
            <a:pPr algn="l" indent="0" marL="0">
              <a:lnSpc>
                <a:spcPts val="2400"/>
              </a:lnSpc>
              <a:buNone/>
            </a:pPr>
            <a:r>
              <a:rPr lang="en-US" sz="1950" dirty="0">
                <a:solidFill>
                  <a:srgbClr val="000103"/>
                </a:solidFill>
                <a:latin typeface="Ancizar Serif" pitchFamily="34" charset="0"/>
                <a:ea typeface="Ancizar Serif" pitchFamily="34" charset="-122"/>
                <a:cs typeface="Ancizar Serif" pitchFamily="34" charset="-120"/>
              </a:rPr>
              <a:t>Esempi pratici:</a:t>
            </a:r>
            <a:endParaRPr lang="en-US" sz="1950" dirty="0"/>
          </a:p>
        </p:txBody>
      </p:sp>
      <p:sp>
        <p:nvSpPr>
          <p:cNvPr id="8" name="Text 6"/>
          <p:cNvSpPr/>
          <p:nvPr/>
        </p:nvSpPr>
        <p:spPr>
          <a:xfrm>
            <a:off x="829032" y="6449735"/>
            <a:ext cx="12972336" cy="924639"/>
          </a:xfrm>
          <a:prstGeom prst="rect">
            <a:avLst/>
          </a:prstGeom>
          <a:noFill/>
          <a:ln/>
        </p:spPr>
        <p:txBody>
          <a:bodyPr wrap="square" lIns="0" tIns="0" rIns="0" bIns="0" rtlCol="0" anchor="t"/>
          <a:lstStyle/>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Apache Kafka:</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Piattaforma di streaming distribuito usata per pipeline di dati in tempo reale</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MQTT:</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Protocollo leggero per IoT dove sensori pubblicano dati e applicazioni si iscrivono per riceverli</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YouTube/Twitch:</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Gli utenti si iscrivono a canali e ricevono notifiche quando viene pubblicato nuovo contenuto</a:t>
            </a:r>
            <a:endParaRPr lang="en-US" sz="1450" dirty="0"/>
          </a:p>
        </p:txBody>
      </p:sp>
      <p:sp>
        <p:nvSpPr>
          <p:cNvPr id="9" name="Text 7"/>
          <p:cNvSpPr/>
          <p:nvPr/>
        </p:nvSpPr>
        <p:spPr>
          <a:xfrm>
            <a:off x="142042" y="7731204"/>
            <a:ext cx="1651873" cy="238720"/>
          </a:xfrm>
          <a:prstGeom prst="rect">
            <a:avLst/>
          </a:prstGeom>
          <a:noFill/>
          <a:ln/>
        </p:spPr>
        <p:txBody>
          <a:bodyPr wrap="none" lIns="0" tIns="0" rIns="0" bIns="0" rtlCol="0" anchor="t"/>
          <a:lstStyle/>
          <a:p>
            <a:pPr algn="l"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0" name="Text 8"/>
          <p:cNvSpPr/>
          <p:nvPr/>
        </p:nvSpPr>
        <p:spPr>
          <a:xfrm>
            <a:off x="6501765" y="7731204"/>
            <a:ext cx="1626870" cy="238720"/>
          </a:xfrm>
          <a:prstGeom prst="rect">
            <a:avLst/>
          </a:prstGeom>
          <a:noFill/>
          <a:ln/>
        </p:spPr>
        <p:txBody>
          <a:bodyPr wrap="none" lIns="0" tIns="0" rIns="0" bIns="0" rtlCol="0" anchor="t"/>
          <a:lstStyle/>
          <a:p>
            <a:pPr algn="ctr"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11" name="Text 9"/>
          <p:cNvSpPr/>
          <p:nvPr/>
        </p:nvSpPr>
        <p:spPr>
          <a:xfrm>
            <a:off x="14091047" y="7731204"/>
            <a:ext cx="397431" cy="238720"/>
          </a:xfrm>
          <a:prstGeom prst="rect">
            <a:avLst/>
          </a:prstGeom>
          <a:noFill/>
          <a:ln/>
        </p:spPr>
        <p:txBody>
          <a:bodyPr wrap="none" lIns="0" tIns="0" rIns="0" bIns="0" rtlCol="0" anchor="t"/>
          <a:lstStyle/>
          <a:p>
            <a:pPr algn="r"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16</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29032" y="1119783"/>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Gli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elementi primitivi</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dell'architettura possono essere combinati per formare architetture di vario tipo.</a:t>
            </a:r>
            <a:endParaRPr lang="en-US" sz="2300" dirty="0"/>
          </a:p>
        </p:txBody>
      </p:sp>
      <p:sp>
        <p:nvSpPr>
          <p:cNvPr id="3" name="Text 1"/>
          <p:cNvSpPr/>
          <p:nvPr/>
        </p:nvSpPr>
        <p:spPr>
          <a:xfrm>
            <a:off x="829032" y="1859994"/>
            <a:ext cx="12972336" cy="1421249"/>
          </a:xfrm>
          <a:prstGeom prst="rect">
            <a:avLst/>
          </a:prstGeom>
          <a:noFill/>
          <a:ln/>
        </p:spPr>
        <p:txBody>
          <a:bodyPr wrap="square" lIns="0" tIns="0" rIns="0" bIns="0" rtlCol="0" anchor="t"/>
          <a:lstStyle/>
          <a:p>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Tiered Architecture: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un'architettura che si espande in orizzontale, suddividendo i servizi e collocandoli in server appropriati. Un esempio è l'architettura 3-tier mostrata nella figura nella forma di architettura fisica 2-tier con logica 3-tier.</a:t>
            </a:r>
            <a:endParaRPr lang="en-US" sz="2300" dirty="0"/>
          </a:p>
        </p:txBody>
      </p:sp>
      <p:pic>
        <p:nvPicPr>
          <p:cNvPr id="4" name="Image 0" descr="preencoded.png">    </p:cNvPr>
          <p:cNvPicPr>
            <a:picLocks noChangeAspect="1"/>
          </p:cNvPicPr>
          <p:nvPr/>
        </p:nvPicPr>
        <p:blipFill>
          <a:blip r:embed="rId1"/>
          <a:stretch>
            <a:fillRect/>
          </a:stretch>
        </p:blipFill>
        <p:spPr>
          <a:xfrm>
            <a:off x="829032" y="3547705"/>
            <a:ext cx="10541318" cy="3775234"/>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17</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829032" y="829985"/>
            <a:ext cx="8901351" cy="620435"/>
          </a:xfrm>
          <a:prstGeom prst="rect">
            <a:avLst/>
          </a:prstGeom>
          <a:noFill/>
          <a:ln/>
        </p:spPr>
        <p:txBody>
          <a:bodyPr wrap="non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Tiered Architecture - Esempio: E-commerce</a:t>
            </a:r>
            <a:endParaRPr lang="en-US" sz="3900" dirty="0"/>
          </a:p>
        </p:txBody>
      </p:sp>
      <p:sp>
        <p:nvSpPr>
          <p:cNvPr id="3" name="Text 1"/>
          <p:cNvSpPr/>
          <p:nvPr/>
        </p:nvSpPr>
        <p:spPr>
          <a:xfrm>
            <a:off x="829032" y="1677710"/>
            <a:ext cx="12972336" cy="272891"/>
          </a:xfrm>
          <a:prstGeom prst="rect">
            <a:avLst/>
          </a:prstGeom>
          <a:noFill/>
          <a:ln/>
        </p:spPr>
        <p:txBody>
          <a:bodyPr wrap="none" lIns="0" tIns="0" rIns="0" bIns="0" rtlCol="0" anchor="t"/>
          <a:lstStyle/>
          <a:p>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Sistema di e-commerce (es. Amazon, eBay)</a:t>
            </a:r>
            <a:endParaRPr lang="en-US" sz="1450" dirty="0"/>
          </a:p>
        </p:txBody>
      </p:sp>
      <p:sp>
        <p:nvSpPr>
          <p:cNvPr id="4" name="Text 2"/>
          <p:cNvSpPr/>
          <p:nvPr/>
        </p:nvSpPr>
        <p:spPr>
          <a:xfrm>
            <a:off x="829032" y="2121098"/>
            <a:ext cx="12972336"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Un tipico sistema di e-commerce utilizza un'architettura a 3 livelli (3-tier) per gestire efficacemente le complesse interazioni tra utenti, logica di business e dati:</a:t>
            </a:r>
            <a:endParaRPr lang="en-US" sz="1450" dirty="0"/>
          </a:p>
        </p:txBody>
      </p:sp>
      <p:sp>
        <p:nvSpPr>
          <p:cNvPr id="5" name="Text 3"/>
          <p:cNvSpPr/>
          <p:nvPr/>
        </p:nvSpPr>
        <p:spPr>
          <a:xfrm>
            <a:off x="829032" y="2564487"/>
            <a:ext cx="12972336" cy="4835128"/>
          </a:xfrm>
          <a:prstGeom prst="rect">
            <a:avLst/>
          </a:prstGeom>
          <a:noFill/>
          <a:ln/>
        </p:spPr>
        <p:txBody>
          <a:bodyPr wrap="square" lIns="0" tIns="0" rIns="0" bIns="0" rtlCol="0" anchor="t"/>
          <a:lstStyle/>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1. Presentation Tier (Livello di presentazione):</a:t>
            </a:r>
            <a:endParaRPr lang="en-US" sz="1450" dirty="0"/>
          </a:p>
          <a:p>
            <a:pPr algn="l" lvl="1" marL="685800" indent="-342900">
              <a:lnSpc>
                <a:spcPts val="2100"/>
              </a:lnSpc>
              <a:buSzPct val="100000"/>
              <a:buChar char="◦"/>
            </a:pPr>
            <a:r>
              <a:rPr lang="en-US" sz="1450" dirty="0">
                <a:solidFill>
                  <a:srgbClr val="030303"/>
                </a:solidFill>
                <a:latin typeface="Ancizar Serif" pitchFamily="34" charset="0"/>
                <a:ea typeface="Ancizar Serif" pitchFamily="34" charset="-122"/>
                <a:cs typeface="Ancizar Serif" pitchFamily="34" charset="-120"/>
              </a:rPr>
              <a:t>Interfaccia utente web o app mobile</a:t>
            </a:r>
            <a:endParaRPr lang="en-US" sz="1450" dirty="0"/>
          </a:p>
          <a:p>
            <a:pPr algn="l" lvl="1" marL="685800" indent="-342900">
              <a:lnSpc>
                <a:spcPts val="2100"/>
              </a:lnSpc>
              <a:buSzPct val="100000"/>
              <a:buChar char="◦"/>
            </a:pPr>
            <a:r>
              <a:rPr lang="en-US" sz="1450" dirty="0">
                <a:solidFill>
                  <a:srgbClr val="030303"/>
                </a:solidFill>
                <a:latin typeface="Ancizar Serif" pitchFamily="34" charset="0"/>
                <a:ea typeface="Ancizar Serif" pitchFamily="34" charset="-122"/>
                <a:cs typeface="Ancizar Serif" pitchFamily="34" charset="-120"/>
              </a:rPr>
              <a:t>Visualizza prodotti, carrello, pagine di checkout</a:t>
            </a:r>
            <a:endParaRPr lang="en-US" sz="1450" dirty="0"/>
          </a:p>
          <a:p>
            <a:pPr algn="l" lvl="1" marL="685800" indent="-342900">
              <a:lnSpc>
                <a:spcPts val="2100"/>
              </a:lnSpc>
              <a:buSzPct val="100000"/>
              <a:buChar char="◦"/>
            </a:pPr>
            <a:r>
              <a:rPr lang="en-US" sz="1450" dirty="0">
                <a:solidFill>
                  <a:srgbClr val="030303"/>
                </a:solidFill>
                <a:latin typeface="Ancizar Serif" pitchFamily="34" charset="0"/>
                <a:ea typeface="Ancizar Serif" pitchFamily="34" charset="-122"/>
                <a:cs typeface="Ancizar Serif" pitchFamily="34" charset="-120"/>
              </a:rPr>
              <a:t>Gestisce l'interazione diretta con l'utente (input, navigazione)</a:t>
            </a:r>
            <a:endParaRPr lang="en-US" sz="1450" dirty="0"/>
          </a:p>
          <a:p>
            <a:pPr algn="l" lvl="1" marL="685800" indent="-342900">
              <a:lnSpc>
                <a:spcPts val="2100"/>
              </a:lnSpc>
              <a:buSzPct val="100000"/>
              <a:buChar char="◦"/>
            </a:pPr>
            <a:r>
              <a:rPr lang="en-US" sz="1450" dirty="0">
                <a:solidFill>
                  <a:srgbClr val="030303"/>
                </a:solidFill>
                <a:latin typeface="Ancizar Serif" pitchFamily="34" charset="0"/>
                <a:ea typeface="Ancizar Serif" pitchFamily="34" charset="-122"/>
                <a:cs typeface="Ancizar Serif" pitchFamily="34" charset="-120"/>
              </a:rPr>
              <a:t>Tecnologie comuni: HTML, CSS, JavaScript, React, Angular</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2. Application Tier (Livello applicativo/logica di business):</a:t>
            </a:r>
            <a:endParaRPr lang="en-US" sz="1450" dirty="0"/>
          </a:p>
          <a:p>
            <a:pPr algn="l" lvl="1" marL="685800" indent="-342900">
              <a:lnSpc>
                <a:spcPts val="2100"/>
              </a:lnSpc>
              <a:buSzPct val="100000"/>
              <a:buChar char="◦"/>
            </a:pPr>
            <a:r>
              <a:rPr lang="en-US" sz="1450" dirty="0">
                <a:solidFill>
                  <a:srgbClr val="030303"/>
                </a:solidFill>
                <a:latin typeface="Ancizar Serif" pitchFamily="34" charset="0"/>
                <a:ea typeface="Ancizar Serif" pitchFamily="34" charset="-122"/>
                <a:cs typeface="Ancizar Serif" pitchFamily="34" charset="-120"/>
              </a:rPr>
              <a:t>Server applicativi che elaborano le richieste provenienti dal Presentation Tier</a:t>
            </a:r>
            <a:endParaRPr lang="en-US" sz="1450" dirty="0"/>
          </a:p>
          <a:p>
            <a:pPr algn="l" lvl="1" marL="685800" indent="-342900">
              <a:lnSpc>
                <a:spcPts val="2100"/>
              </a:lnSpc>
              <a:buSzPct val="100000"/>
              <a:buChar char="◦"/>
            </a:pPr>
            <a:r>
              <a:rPr lang="en-US" sz="1450" dirty="0">
                <a:solidFill>
                  <a:srgbClr val="030303"/>
                </a:solidFill>
                <a:latin typeface="Ancizar Serif" pitchFamily="34" charset="0"/>
                <a:ea typeface="Ancizar Serif" pitchFamily="34" charset="-122"/>
                <a:cs typeface="Ancizar Serif" pitchFamily="34" charset="-120"/>
              </a:rPr>
              <a:t>Contiene la</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 logica di business principale</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calcolo prezzi, gestione sconti, elaborazione ordini, autenticazione utenti, gestione inventario</a:t>
            </a:r>
            <a:endParaRPr lang="en-US" sz="1450" dirty="0"/>
          </a:p>
          <a:p>
            <a:pPr algn="l" lvl="1" marL="685800" indent="-342900">
              <a:lnSpc>
                <a:spcPts val="2100"/>
              </a:lnSpc>
              <a:buSzPct val="100000"/>
              <a:buChar char="◦"/>
            </a:pPr>
            <a:r>
              <a:rPr lang="en-US" sz="1450" dirty="0">
                <a:solidFill>
                  <a:srgbClr val="030303"/>
                </a:solidFill>
                <a:latin typeface="Ancizar Serif" pitchFamily="34" charset="0"/>
                <a:ea typeface="Ancizar Serif" pitchFamily="34" charset="-122"/>
                <a:cs typeface="Ancizar Serif" pitchFamily="34" charset="-120"/>
              </a:rPr>
              <a:t>Processa le transazioni e coordina le operazioni tra la presentazione e i dati</a:t>
            </a:r>
            <a:endParaRPr lang="en-US" sz="1450" dirty="0"/>
          </a:p>
          <a:p>
            <a:pPr algn="l" lvl="1" marL="685800" indent="-342900">
              <a:lnSpc>
                <a:spcPts val="2100"/>
              </a:lnSpc>
              <a:buSzPct val="100000"/>
              <a:buChar char="◦"/>
            </a:pPr>
            <a:r>
              <a:rPr lang="en-US" sz="1450" dirty="0">
                <a:solidFill>
                  <a:srgbClr val="030303"/>
                </a:solidFill>
                <a:latin typeface="Ancizar Serif" pitchFamily="34" charset="0"/>
                <a:ea typeface="Ancizar Serif" pitchFamily="34" charset="-122"/>
                <a:cs typeface="Ancizar Serif" pitchFamily="34" charset="-120"/>
              </a:rPr>
              <a:t>Tecnologie comuni: Java, Python, Node.js, PHP, framework di microservizi</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3. Data Tier (Livello dati):</a:t>
            </a:r>
            <a:endParaRPr lang="en-US" sz="1450" dirty="0"/>
          </a:p>
          <a:p>
            <a:pPr algn="l" lvl="1" marL="6858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Database e sistemi di archiviazione</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che memorizzano informazioni critiche</a:t>
            </a:r>
            <a:endParaRPr lang="en-US" sz="1450" dirty="0"/>
          </a:p>
          <a:p>
            <a:pPr algn="l" lvl="1" marL="685800" indent="-342900">
              <a:lnSpc>
                <a:spcPts val="2100"/>
              </a:lnSpc>
              <a:buSzPct val="100000"/>
              <a:buChar char="◦"/>
            </a:pPr>
            <a:r>
              <a:rPr lang="en-US" sz="1450" dirty="0">
                <a:solidFill>
                  <a:srgbClr val="030303"/>
                </a:solidFill>
                <a:latin typeface="Ancizar Serif" pitchFamily="34" charset="0"/>
                <a:ea typeface="Ancizar Serif" pitchFamily="34" charset="-122"/>
                <a:cs typeface="Ancizar Serif" pitchFamily="34" charset="-120"/>
              </a:rPr>
              <a:t>Include dati su prodotti, utenti, ordini, inventario, sessioni</a:t>
            </a:r>
            <a:endParaRPr lang="en-US" sz="1450" dirty="0"/>
          </a:p>
          <a:p>
            <a:pPr algn="l" lvl="1" marL="685800" indent="-342900">
              <a:lnSpc>
                <a:spcPts val="2100"/>
              </a:lnSpc>
              <a:buSzPct val="100000"/>
              <a:buChar char="◦"/>
            </a:pPr>
            <a:r>
              <a:rPr lang="en-US" sz="1450" dirty="0">
                <a:solidFill>
                  <a:srgbClr val="030303"/>
                </a:solidFill>
                <a:latin typeface="Ancizar Serif" pitchFamily="34" charset="0"/>
                <a:ea typeface="Ancizar Serif" pitchFamily="34" charset="-122"/>
                <a:cs typeface="Ancizar Serif" pitchFamily="34" charset="-120"/>
              </a:rPr>
              <a:t>Gestisce la persistenza, il recupero e la modifica dei dati in modo sicuro ed efficiente</a:t>
            </a:r>
            <a:endParaRPr lang="en-US" sz="1450" dirty="0"/>
          </a:p>
          <a:p>
            <a:pPr algn="l" lvl="1" marL="685800" indent="-342900">
              <a:lnSpc>
                <a:spcPts val="2100"/>
              </a:lnSpc>
              <a:buSzPct val="100000"/>
              <a:buChar char="◦"/>
            </a:pPr>
            <a:r>
              <a:rPr lang="en-US" sz="1450" dirty="0">
                <a:solidFill>
                  <a:srgbClr val="030303"/>
                </a:solidFill>
                <a:latin typeface="Ancizar Serif" pitchFamily="34" charset="0"/>
                <a:ea typeface="Ancizar Serif" pitchFamily="34" charset="-122"/>
                <a:cs typeface="Ancizar Serif" pitchFamily="34" charset="-120"/>
              </a:rPr>
              <a:t>Tecnologie comuni: MySQL, PostgreSQL, MongoDB, Oracle, SQL Server</a:t>
            </a:r>
            <a:endParaRPr lang="en-US" sz="1450" dirty="0"/>
          </a:p>
        </p:txBody>
      </p:sp>
      <p:sp>
        <p:nvSpPr>
          <p:cNvPr id="6" name="Text 4"/>
          <p:cNvSpPr/>
          <p:nvPr/>
        </p:nvSpPr>
        <p:spPr>
          <a:xfrm>
            <a:off x="142042" y="7731204"/>
            <a:ext cx="1651873" cy="238720"/>
          </a:xfrm>
          <a:prstGeom prst="rect">
            <a:avLst/>
          </a:prstGeom>
          <a:noFill/>
          <a:ln/>
        </p:spPr>
        <p:txBody>
          <a:bodyPr wrap="none" lIns="0" tIns="0" rIns="0" bIns="0" rtlCol="0" anchor="t"/>
          <a:lstStyle/>
          <a:p>
            <a:pPr algn="l"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5"/>
          <p:cNvSpPr/>
          <p:nvPr/>
        </p:nvSpPr>
        <p:spPr>
          <a:xfrm>
            <a:off x="6501765" y="7731204"/>
            <a:ext cx="1626870" cy="238720"/>
          </a:xfrm>
          <a:prstGeom prst="rect">
            <a:avLst/>
          </a:prstGeom>
          <a:noFill/>
          <a:ln/>
        </p:spPr>
        <p:txBody>
          <a:bodyPr wrap="none" lIns="0" tIns="0" rIns="0" bIns="0" rtlCol="0" anchor="t"/>
          <a:lstStyle/>
          <a:p>
            <a:pPr algn="ctr"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8" name="Text 6"/>
          <p:cNvSpPr/>
          <p:nvPr/>
        </p:nvSpPr>
        <p:spPr>
          <a:xfrm>
            <a:off x="14091047" y="7731204"/>
            <a:ext cx="397431" cy="238720"/>
          </a:xfrm>
          <a:prstGeom prst="rect">
            <a:avLst/>
          </a:prstGeom>
          <a:noFill/>
          <a:ln/>
        </p:spPr>
        <p:txBody>
          <a:bodyPr wrap="none" lIns="0" tIns="0" rIns="0" bIns="0" rtlCol="0" anchor="t"/>
          <a:lstStyle/>
          <a:p>
            <a:pPr algn="r"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18</a:t>
            </a:r>
            <a:endParaRPr lang="en-US" sz="1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29032" y="926425"/>
            <a:ext cx="9819442" cy="620435"/>
          </a:xfrm>
          <a:prstGeom prst="rect">
            <a:avLst/>
          </a:prstGeom>
          <a:noFill/>
          <a:ln/>
        </p:spPr>
        <p:txBody>
          <a:bodyPr wrap="non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Tiered Architecture - Vantaggi e Funzionamento</a:t>
            </a:r>
            <a:endParaRPr lang="en-US" sz="3900" dirty="0"/>
          </a:p>
        </p:txBody>
      </p:sp>
      <p:sp>
        <p:nvSpPr>
          <p:cNvPr id="3" name="Text 1"/>
          <p:cNvSpPr/>
          <p:nvPr/>
        </p:nvSpPr>
        <p:spPr>
          <a:xfrm>
            <a:off x="829032" y="1849993"/>
            <a:ext cx="12972336" cy="341114"/>
          </a:xfrm>
          <a:prstGeom prst="rect">
            <a:avLst/>
          </a:prstGeom>
          <a:noFill/>
          <a:ln/>
        </p:spPr>
        <p:txBody>
          <a:bodyPr wrap="none" lIns="0" tIns="0" rIns="0" bIns="0" rtlCol="0" anchor="t"/>
          <a:lstStyle/>
          <a:p>
            <a:pPr algn="l" indent="0" marL="0">
              <a:lnSpc>
                <a:spcPts val="2650"/>
              </a:lnSpc>
              <a:buNone/>
            </a:pPr>
            <a:r>
              <a:rPr lang="en-US" sz="1850" b="1" dirty="0">
                <a:solidFill>
                  <a:srgbClr val="030303"/>
                </a:solidFill>
                <a:latin typeface="Ancizar Serif" pitchFamily="34" charset="0"/>
                <a:ea typeface="Ancizar Serif" pitchFamily="34" charset="-122"/>
                <a:cs typeface="Ancizar Serif" pitchFamily="34" charset="-120"/>
              </a:rPr>
              <a:t>Vantaggi di questa architettura:</a:t>
            </a:r>
            <a:endParaRPr lang="en-US" sz="1850" dirty="0"/>
          </a:p>
        </p:txBody>
      </p:sp>
      <p:sp>
        <p:nvSpPr>
          <p:cNvPr id="4" name="Text 2"/>
          <p:cNvSpPr/>
          <p:nvPr/>
        </p:nvSpPr>
        <p:spPr>
          <a:xfrm>
            <a:off x="829032" y="2361605"/>
            <a:ext cx="12972336" cy="2122170"/>
          </a:xfrm>
          <a:prstGeom prst="rect">
            <a:avLst/>
          </a:prstGeom>
          <a:noFill/>
          <a:ln/>
        </p:spPr>
        <p:txBody>
          <a:bodyPr wrap="square" lIns="0" tIns="0" rIns="0" bIns="0" rtlCol="0" anchor="t"/>
          <a:lstStyle/>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Separazione delle responsabilità:</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Ogni livello ha un compito specifico e ben definito, rendendo il sistema più organizzato e comprensibile.</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Scalabilità indipendente:</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È possibile scalare ogni livello separatamente in base alle necessità. Ad esempio, se aumenta il traffico web, si possono aggiungere più server al livello di presentazione senza modificare gli altri livelli.</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Manutenzione facilitata:</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Le modifiche a un livello non impattano necessariamente gli altri livelli. Si può aggiornare l'interfaccia utente senza toccare il database.</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Sicurezza migliorata:</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Il database non è direttamente accessibile dall'utente finale. Tutte le richieste passano attraverso il livello applicativo che può implementare controlli di sicurezza e validazione.</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Riutilizzabilità:</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La logica di business nel livello applicativo può essere riutilizzata da diverse interfacce (web, mobile, API).</a:t>
            </a:r>
            <a:endParaRPr lang="en-US" sz="1450" dirty="0"/>
          </a:p>
        </p:txBody>
      </p:sp>
      <p:sp>
        <p:nvSpPr>
          <p:cNvPr id="5" name="Text 3"/>
          <p:cNvSpPr/>
          <p:nvPr/>
        </p:nvSpPr>
        <p:spPr>
          <a:xfrm>
            <a:off x="829032" y="4654272"/>
            <a:ext cx="12972336" cy="341114"/>
          </a:xfrm>
          <a:prstGeom prst="rect">
            <a:avLst/>
          </a:prstGeom>
          <a:noFill/>
          <a:ln/>
        </p:spPr>
        <p:txBody>
          <a:bodyPr wrap="none" lIns="0" tIns="0" rIns="0" bIns="0" rtlCol="0" anchor="t"/>
          <a:lstStyle/>
          <a:p>
            <a:pPr algn="l" indent="0" marL="0">
              <a:lnSpc>
                <a:spcPts val="2650"/>
              </a:lnSpc>
              <a:buNone/>
            </a:pPr>
            <a:r>
              <a:rPr lang="en-US" sz="1850" b="1" dirty="0">
                <a:solidFill>
                  <a:srgbClr val="030303"/>
                </a:solidFill>
                <a:latin typeface="Ancizar Serif" pitchFamily="34" charset="0"/>
                <a:ea typeface="Ancizar Serif" pitchFamily="34" charset="-122"/>
                <a:cs typeface="Ancizar Serif" pitchFamily="34" charset="-120"/>
              </a:rPr>
              <a:t>Esempio pratico di flusso:</a:t>
            </a:r>
            <a:endParaRPr lang="en-US" sz="1850" dirty="0"/>
          </a:p>
        </p:txBody>
      </p:sp>
      <p:sp>
        <p:nvSpPr>
          <p:cNvPr id="6" name="Text 4"/>
          <p:cNvSpPr/>
          <p:nvPr/>
        </p:nvSpPr>
        <p:spPr>
          <a:xfrm>
            <a:off x="829032" y="5165884"/>
            <a:ext cx="12972336"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Quando un utente aggiunge un prodotto al carrello su Amazon:</a:t>
            </a:r>
            <a:endParaRPr lang="en-US" sz="1450" dirty="0"/>
          </a:p>
        </p:txBody>
      </p:sp>
      <p:sp>
        <p:nvSpPr>
          <p:cNvPr id="7" name="Text 5"/>
          <p:cNvSpPr/>
          <p:nvPr/>
        </p:nvSpPr>
        <p:spPr>
          <a:xfrm>
            <a:off x="829032" y="5609273"/>
            <a:ext cx="12972336" cy="1250513"/>
          </a:xfrm>
          <a:prstGeom prst="rect">
            <a:avLst/>
          </a:prstGeom>
          <a:noFill/>
          <a:ln/>
        </p:spPr>
        <p:txBody>
          <a:bodyPr wrap="square" lIns="0" tIns="0" rIns="0" bIns="0" rtlCol="0" anchor="t"/>
          <a:lstStyle/>
          <a:p>
            <a:pPr algn="l" marL="342900" indent="-342900">
              <a:lnSpc>
                <a:spcPts val="2100"/>
              </a:lnSpc>
              <a:buSzPct val="100000"/>
              <a:buFont typeface="+mj-lt"/>
              <a:buAutoNum type="arabicPeriod" startAt="1"/>
            </a:pPr>
            <a:r>
              <a:rPr lang="en-US" sz="1450" dirty="0">
                <a:solidFill>
                  <a:srgbClr val="030303"/>
                </a:solidFill>
                <a:latin typeface="Ancizar Serif" pitchFamily="34" charset="0"/>
                <a:ea typeface="Ancizar Serif" pitchFamily="34" charset="-122"/>
                <a:cs typeface="Ancizar Serif" pitchFamily="34" charset="-120"/>
              </a:rPr>
              <a:t>Il </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Presentation Tier</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(interfaccia web/app) cattura l'azione dell'utente e invia la richiesta</a:t>
            </a:r>
            <a:endParaRPr lang="en-US" sz="1450" dirty="0"/>
          </a:p>
          <a:p>
            <a:pPr algn="l" marL="342900" indent="-342900">
              <a:lnSpc>
                <a:spcPts val="2100"/>
              </a:lnSpc>
              <a:buSzPct val="100000"/>
              <a:buFont typeface="+mj-lt"/>
              <a:buAutoNum type="arabicPeriod" startAt="2"/>
            </a:pPr>
            <a:r>
              <a:rPr lang="en-US" sz="1450" dirty="0">
                <a:solidFill>
                  <a:srgbClr val="030303"/>
                </a:solidFill>
                <a:latin typeface="Ancizar Serif" pitchFamily="34" charset="0"/>
                <a:ea typeface="Ancizar Serif" pitchFamily="34" charset="-122"/>
                <a:cs typeface="Ancizar Serif" pitchFamily="34" charset="-120"/>
              </a:rPr>
              <a:t>L'</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Application Tier</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riceve la richiesta, verifica la disponibilità del prodotto, calcola il prezzo totale considerando eventuali sconti</a:t>
            </a:r>
            <a:endParaRPr lang="en-US" sz="1450" dirty="0"/>
          </a:p>
          <a:p>
            <a:pPr algn="l" marL="342900" indent="-342900">
              <a:lnSpc>
                <a:spcPts val="2100"/>
              </a:lnSpc>
              <a:buSzPct val="100000"/>
              <a:buFont typeface="+mj-lt"/>
              <a:buAutoNum type="arabicPeriod" startAt="3"/>
            </a:pPr>
            <a:r>
              <a:rPr lang="en-US" sz="1450" dirty="0">
                <a:solidFill>
                  <a:srgbClr val="030303"/>
                </a:solidFill>
                <a:latin typeface="Ancizar Serif" pitchFamily="34" charset="0"/>
                <a:ea typeface="Ancizar Serif" pitchFamily="34" charset="-122"/>
                <a:cs typeface="Ancizar Serif" pitchFamily="34" charset="-120"/>
              </a:rPr>
              <a:t>Il </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Data Tier</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aggiorna il database memorizzando il prodotto nel carrello dell'utente</a:t>
            </a:r>
            <a:endParaRPr lang="en-US" sz="1450" dirty="0"/>
          </a:p>
          <a:p>
            <a:pPr algn="l" marL="342900" indent="-342900">
              <a:lnSpc>
                <a:spcPts val="2100"/>
              </a:lnSpc>
              <a:buSzPct val="100000"/>
              <a:buFont typeface="+mj-lt"/>
              <a:buAutoNum type="arabicPeriod" startAt="4"/>
            </a:pPr>
            <a:r>
              <a:rPr lang="en-US" sz="1450" dirty="0">
                <a:solidFill>
                  <a:srgbClr val="030303"/>
                </a:solidFill>
                <a:latin typeface="Ancizar Serif" pitchFamily="34" charset="0"/>
                <a:ea typeface="Ancizar Serif" pitchFamily="34" charset="-122"/>
                <a:cs typeface="Ancizar Serif" pitchFamily="34" charset="-120"/>
              </a:rPr>
              <a:t>La risposta risale attraverso i livelli fino all'utente che vede il carrello aggiornato</a:t>
            </a:r>
            <a:endParaRPr lang="en-US" sz="1450" dirty="0"/>
          </a:p>
        </p:txBody>
      </p:sp>
      <p:sp>
        <p:nvSpPr>
          <p:cNvPr id="8" name="Text 6"/>
          <p:cNvSpPr/>
          <p:nvPr/>
        </p:nvSpPr>
        <p:spPr>
          <a:xfrm>
            <a:off x="829032" y="7030283"/>
            <a:ext cx="12972336"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Questo flusso garantisce che ogni livello svolga il proprio ruolo in modo efficiente e sicuro.</a:t>
            </a:r>
            <a:endParaRPr lang="en-US" sz="1450" dirty="0"/>
          </a:p>
        </p:txBody>
      </p:sp>
      <p:sp>
        <p:nvSpPr>
          <p:cNvPr id="9" name="Text 7"/>
          <p:cNvSpPr/>
          <p:nvPr/>
        </p:nvSpPr>
        <p:spPr>
          <a:xfrm>
            <a:off x="142042" y="7731204"/>
            <a:ext cx="1651873" cy="238720"/>
          </a:xfrm>
          <a:prstGeom prst="rect">
            <a:avLst/>
          </a:prstGeom>
          <a:noFill/>
          <a:ln/>
        </p:spPr>
        <p:txBody>
          <a:bodyPr wrap="none" lIns="0" tIns="0" rIns="0" bIns="0" rtlCol="0" anchor="t"/>
          <a:lstStyle/>
          <a:p>
            <a:pPr algn="l"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0" name="Text 8"/>
          <p:cNvSpPr/>
          <p:nvPr/>
        </p:nvSpPr>
        <p:spPr>
          <a:xfrm>
            <a:off x="6501765" y="7731204"/>
            <a:ext cx="1626870" cy="238720"/>
          </a:xfrm>
          <a:prstGeom prst="rect">
            <a:avLst/>
          </a:prstGeom>
          <a:noFill/>
          <a:ln/>
        </p:spPr>
        <p:txBody>
          <a:bodyPr wrap="none" lIns="0" tIns="0" rIns="0" bIns="0" rtlCol="0" anchor="t"/>
          <a:lstStyle/>
          <a:p>
            <a:pPr algn="ctr"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11" name="Text 9"/>
          <p:cNvSpPr/>
          <p:nvPr/>
        </p:nvSpPr>
        <p:spPr>
          <a:xfrm>
            <a:off x="14091047" y="7731204"/>
            <a:ext cx="397431" cy="238720"/>
          </a:xfrm>
          <a:prstGeom prst="rect">
            <a:avLst/>
          </a:prstGeom>
          <a:noFill/>
          <a:ln/>
        </p:spPr>
        <p:txBody>
          <a:bodyPr wrap="none" lIns="0" tIns="0" rIns="0" bIns="0" rtlCol="0" anchor="t"/>
          <a:lstStyle/>
          <a:p>
            <a:pPr algn="r"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19</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410462" y="2527578"/>
            <a:ext cx="4953357" cy="3174325"/>
          </a:xfrm>
          <a:prstGeom prst="rect">
            <a:avLst/>
          </a:prstGeom>
        </p:spPr>
      </p:pic>
      <p:sp>
        <p:nvSpPr>
          <p:cNvPr id="3" name="Text 0"/>
          <p:cNvSpPr/>
          <p:nvPr/>
        </p:nvSpPr>
        <p:spPr>
          <a:xfrm>
            <a:off x="829032" y="870704"/>
            <a:ext cx="7485936" cy="1395889"/>
          </a:xfrm>
          <a:prstGeom prst="rect">
            <a:avLst/>
          </a:prstGeom>
          <a:noFill/>
          <a:ln/>
        </p:spPr>
        <p:txBody>
          <a:bodyPr wrap="square" lIns="0" tIns="0" rIns="0" bIns="0" rtlCol="0" anchor="t"/>
          <a:lstStyle/>
          <a:p>
            <a:pPr algn="l" indent="0" marL="0">
              <a:lnSpc>
                <a:spcPts val="5450"/>
              </a:lnSpc>
              <a:buNone/>
            </a:pPr>
            <a:r>
              <a:rPr lang="en-US" sz="4350" dirty="0">
                <a:solidFill>
                  <a:srgbClr val="000103"/>
                </a:solidFill>
                <a:latin typeface="Ancizar Serif" pitchFamily="34" charset="0"/>
                <a:ea typeface="Ancizar Serif" pitchFamily="34" charset="-122"/>
                <a:cs typeface="Ancizar Serif" pitchFamily="34" charset="-120"/>
              </a:rPr>
              <a:t>Dal sistema centralizzato al sistema distribuito</a:t>
            </a:r>
            <a:endParaRPr lang="en-US" sz="4350" dirty="0"/>
          </a:p>
        </p:txBody>
      </p:sp>
      <p:sp>
        <p:nvSpPr>
          <p:cNvPr id="4" name="Text 1"/>
          <p:cNvSpPr/>
          <p:nvPr/>
        </p:nvSpPr>
        <p:spPr>
          <a:xfrm>
            <a:off x="829032" y="2554367"/>
            <a:ext cx="7485936" cy="404932"/>
          </a:xfrm>
          <a:prstGeom prst="rect">
            <a:avLst/>
          </a:prstGeom>
          <a:noFill/>
          <a:ln/>
        </p:spPr>
        <p:txBody>
          <a:bodyPr wrap="none" lIns="0" tIns="0" rIns="0" bIns="0" rtlCol="0" anchor="t"/>
          <a:lstStyle/>
          <a:p>
            <a:pPr algn="l" indent="0" marL="0">
              <a:lnSpc>
                <a:spcPts val="3150"/>
              </a:lnSpc>
              <a:buNone/>
            </a:pPr>
            <a:r>
              <a:rPr lang="en-US" sz="2050" dirty="0">
                <a:solidFill>
                  <a:srgbClr val="030303"/>
                </a:solidFill>
                <a:latin typeface="Ancizar Serif" pitchFamily="34" charset="0"/>
                <a:ea typeface="Ancizar Serif" pitchFamily="34" charset="-122"/>
                <a:cs typeface="Ancizar Serif" pitchFamily="34" charset="-120"/>
              </a:rPr>
              <a:t>Alcune diverse definizioni di </a:t>
            </a:r>
            <a:pPr algn="l" indent="0" marL="0">
              <a:lnSpc>
                <a:spcPts val="3150"/>
              </a:lnSpc>
              <a:buNone/>
            </a:pPr>
            <a:r>
              <a:rPr lang="en-US" sz="2050" b="1" dirty="0">
                <a:solidFill>
                  <a:srgbClr val="030303"/>
                </a:solidFill>
                <a:latin typeface="Ancizar Serif" pitchFamily="34" charset="0"/>
                <a:ea typeface="Ancizar Serif" pitchFamily="34" charset="-122"/>
                <a:cs typeface="Ancizar Serif" pitchFamily="34" charset="-120"/>
              </a:rPr>
              <a:t>sistema distribuito</a:t>
            </a:r>
            <a:pPr algn="l" indent="0" marL="0">
              <a:lnSpc>
                <a:spcPts val="3150"/>
              </a:lnSpc>
              <a:buNone/>
            </a:pPr>
            <a:r>
              <a:rPr lang="en-US" sz="2050" dirty="0">
                <a:solidFill>
                  <a:srgbClr val="030303"/>
                </a:solidFill>
                <a:latin typeface="Ancizar Serif" pitchFamily="34" charset="0"/>
                <a:ea typeface="Ancizar Serif" pitchFamily="34" charset="-122"/>
                <a:cs typeface="Ancizar Serif" pitchFamily="34" charset="-120"/>
              </a:rPr>
              <a:t>:</a:t>
            </a:r>
            <a:endParaRPr lang="en-US" sz="2050" dirty="0"/>
          </a:p>
        </p:txBody>
      </p:sp>
      <p:sp>
        <p:nvSpPr>
          <p:cNvPr id="5" name="Text 2"/>
          <p:cNvSpPr/>
          <p:nvPr/>
        </p:nvSpPr>
        <p:spPr>
          <a:xfrm>
            <a:off x="829032" y="3175159"/>
            <a:ext cx="7485936" cy="4183618"/>
          </a:xfrm>
          <a:prstGeom prst="rect">
            <a:avLst/>
          </a:prstGeom>
          <a:noFill/>
          <a:ln/>
        </p:spPr>
        <p:txBody>
          <a:bodyPr wrap="square" lIns="0" tIns="0" rIns="0" bIns="0" rtlCol="0" anchor="t"/>
          <a:lstStyle/>
          <a:p>
            <a:pPr algn="l" marL="342900" indent="-342900">
              <a:lnSpc>
                <a:spcPts val="2550"/>
              </a:lnSpc>
              <a:buSzPct val="100000"/>
              <a:buFont typeface="+mj-lt"/>
              <a:buAutoNum type="arabicPeriod" startAt="1"/>
            </a:pPr>
            <a:r>
              <a:rPr lang="en-US" sz="1650" dirty="0">
                <a:solidFill>
                  <a:srgbClr val="030303"/>
                </a:solidFill>
                <a:latin typeface="Ancizar Serif" pitchFamily="34" charset="0"/>
                <a:ea typeface="Ancizar Serif" pitchFamily="34" charset="-122"/>
                <a:cs typeface="Ancizar Serif" pitchFamily="34" charset="-120"/>
              </a:rPr>
              <a:t>«Un </a:t>
            </a:r>
            <a:pPr algn="l" indent="0" marL="0">
              <a:lnSpc>
                <a:spcPts val="2550"/>
              </a:lnSpc>
              <a:buNone/>
            </a:pPr>
            <a:r>
              <a:rPr lang="en-US" sz="1650" b="1" dirty="0">
                <a:solidFill>
                  <a:srgbClr val="030303"/>
                </a:solidFill>
                <a:latin typeface="Ancizar Serif" pitchFamily="34" charset="0"/>
                <a:ea typeface="Ancizar Serif" pitchFamily="34" charset="-122"/>
                <a:cs typeface="Ancizar Serif" pitchFamily="34" charset="-120"/>
              </a:rPr>
              <a:t>sistema distribuito</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è un insieme di elementi computazionali </a:t>
            </a:r>
            <a:pPr algn="l" indent="0" marL="0">
              <a:lnSpc>
                <a:spcPts val="2550"/>
              </a:lnSpc>
              <a:buNone/>
            </a:pPr>
            <a:r>
              <a:rPr lang="en-US" sz="1650" b="1" dirty="0">
                <a:solidFill>
                  <a:srgbClr val="204C8E"/>
                </a:solidFill>
                <a:latin typeface="Ancizar Serif" pitchFamily="34" charset="0"/>
                <a:ea typeface="Ancizar Serif" pitchFamily="34" charset="-122"/>
                <a:cs typeface="Ancizar Serif" pitchFamily="34" charset="-120"/>
              </a:rPr>
              <a:t>autonomi</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che appare ai suoi utenti come un sistema unico e coerente» (van </a:t>
            </a:r>
            <a:pPr algn="l" indent="0" marL="0">
              <a:lnSpc>
                <a:spcPts val="2550"/>
              </a:lnSpc>
              <a:buNone/>
            </a:pPr>
            <a:r>
              <a:rPr lang="en-US" sz="1650" b="1" dirty="0">
                <a:solidFill>
                  <a:srgbClr val="030303"/>
                </a:solidFill>
                <a:latin typeface="Ancizar Serif" pitchFamily="34" charset="0"/>
                <a:ea typeface="Ancizar Serif" pitchFamily="34" charset="-122"/>
                <a:cs typeface="Ancizar Serif" pitchFamily="34" charset="-120"/>
              </a:rPr>
              <a:t>Steen &amp; Tanenbaum</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a:t>
            </a:r>
            <a:endParaRPr lang="en-US" sz="1650" dirty="0"/>
          </a:p>
          <a:p>
            <a:pPr algn="l" marL="342900" indent="-342900">
              <a:lnSpc>
                <a:spcPts val="2550"/>
              </a:lnSpc>
              <a:buSzPct val="100000"/>
              <a:buFont typeface="+mj-lt"/>
              <a:buAutoNum type="arabicPeriod" startAt="2"/>
            </a:pPr>
            <a:r>
              <a:rPr lang="en-US" sz="1650" dirty="0">
                <a:solidFill>
                  <a:srgbClr val="030303"/>
                </a:solidFill>
                <a:latin typeface="Ancizar Serif" pitchFamily="34" charset="0"/>
                <a:ea typeface="Ancizar Serif" pitchFamily="34" charset="-122"/>
                <a:cs typeface="Ancizar Serif" pitchFamily="34" charset="-120"/>
              </a:rPr>
              <a:t>«Un </a:t>
            </a:r>
            <a:pPr algn="l" indent="0" marL="0">
              <a:lnSpc>
                <a:spcPts val="2550"/>
              </a:lnSpc>
              <a:buNone/>
            </a:pPr>
            <a:r>
              <a:rPr lang="en-US" sz="1650" b="1" dirty="0">
                <a:solidFill>
                  <a:srgbClr val="030303"/>
                </a:solidFill>
                <a:latin typeface="Ancizar Serif" pitchFamily="34" charset="0"/>
                <a:ea typeface="Ancizar Serif" pitchFamily="34" charset="-122"/>
                <a:cs typeface="Ancizar Serif" pitchFamily="34" charset="-120"/>
              </a:rPr>
              <a:t>sistema distribuito</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è quello in cui le componenti presenti sui computer di rete </a:t>
            </a:r>
            <a:pPr algn="l" indent="0" marL="0">
              <a:lnSpc>
                <a:spcPts val="2550"/>
              </a:lnSpc>
              <a:buNone/>
            </a:pPr>
            <a:r>
              <a:rPr lang="en-US" sz="1650" b="1" dirty="0">
                <a:solidFill>
                  <a:srgbClr val="204C8E"/>
                </a:solidFill>
                <a:latin typeface="Ancizar Serif" pitchFamily="34" charset="0"/>
                <a:ea typeface="Ancizar Serif" pitchFamily="34" charset="-122"/>
                <a:cs typeface="Ancizar Serif" pitchFamily="34" charset="-120"/>
              </a:rPr>
              <a:t>comunicano</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e </a:t>
            </a:r>
            <a:pPr algn="l" indent="0" marL="0">
              <a:lnSpc>
                <a:spcPts val="2550"/>
              </a:lnSpc>
              <a:buNone/>
            </a:pPr>
            <a:r>
              <a:rPr lang="en-US" sz="1650" b="1" dirty="0">
                <a:solidFill>
                  <a:srgbClr val="204C8E"/>
                </a:solidFill>
                <a:latin typeface="Ancizar Serif" pitchFamily="34" charset="0"/>
                <a:ea typeface="Ancizar Serif" pitchFamily="34" charset="-122"/>
                <a:cs typeface="Ancizar Serif" pitchFamily="34" charset="-120"/>
              </a:rPr>
              <a:t>coordinano</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le loro azioni esclusivamente tramite lo </a:t>
            </a:r>
            <a:pPr algn="l" indent="0" marL="0">
              <a:lnSpc>
                <a:spcPts val="2550"/>
              </a:lnSpc>
              <a:buNone/>
            </a:pPr>
            <a:r>
              <a:rPr lang="en-US" sz="1650" b="1" dirty="0">
                <a:solidFill>
                  <a:srgbClr val="910D0D"/>
                </a:solidFill>
                <a:latin typeface="Ancizar Serif" pitchFamily="34" charset="0"/>
                <a:ea typeface="Ancizar Serif" pitchFamily="34" charset="-122"/>
                <a:cs typeface="Ancizar Serif" pitchFamily="34" charset="-120"/>
              </a:rPr>
              <a:t>scambio di messaggi</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(Coulouris &amp; Dollimore).</a:t>
            </a:r>
            <a:endParaRPr lang="en-US" sz="1650" dirty="0"/>
          </a:p>
          <a:p>
            <a:pPr algn="l" marL="342900" indent="-342900">
              <a:lnSpc>
                <a:spcPts val="2550"/>
              </a:lnSpc>
              <a:buSzPct val="100000"/>
              <a:buFont typeface="+mj-lt"/>
              <a:buAutoNum type="arabicPeriod" startAt="3"/>
            </a:pPr>
            <a:r>
              <a:rPr lang="en-US" sz="1650" dirty="0">
                <a:solidFill>
                  <a:srgbClr val="030303"/>
                </a:solidFill>
                <a:latin typeface="Ancizar Serif" pitchFamily="34" charset="0"/>
                <a:ea typeface="Ancizar Serif" pitchFamily="34" charset="-122"/>
                <a:cs typeface="Ancizar Serif" pitchFamily="34" charset="-120"/>
              </a:rPr>
              <a:t>«Un </a:t>
            </a:r>
            <a:pPr algn="l" indent="0" marL="0">
              <a:lnSpc>
                <a:spcPts val="2550"/>
              </a:lnSpc>
              <a:buNone/>
            </a:pPr>
            <a:r>
              <a:rPr lang="en-US" sz="1650" b="1" dirty="0">
                <a:solidFill>
                  <a:srgbClr val="030303"/>
                </a:solidFill>
                <a:latin typeface="Ancizar Serif" pitchFamily="34" charset="0"/>
                <a:ea typeface="Ancizar Serif" pitchFamily="34" charset="-122"/>
                <a:cs typeface="Ancizar Serif" pitchFamily="34" charset="-120"/>
              </a:rPr>
              <a:t>sistema distribuito</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è quello in cui il </a:t>
            </a:r>
            <a:pPr algn="l" indent="0" marL="0">
              <a:lnSpc>
                <a:spcPts val="2550"/>
              </a:lnSpc>
              <a:buNone/>
            </a:pPr>
            <a:r>
              <a:rPr lang="en-US" sz="1650" b="1" dirty="0">
                <a:solidFill>
                  <a:srgbClr val="F44444"/>
                </a:solidFill>
                <a:latin typeface="Ancizar Serif" pitchFamily="34" charset="0"/>
                <a:ea typeface="Ancizar Serif" pitchFamily="34" charset="-122"/>
                <a:cs typeface="Ancizar Serif" pitchFamily="34" charset="-120"/>
              </a:rPr>
              <a:t>guasto di un computer </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di cui non conosco nemmeno l'esistenza può rendere inutilizzabile il mio computer» (Lamport).</a:t>
            </a:r>
            <a:endParaRPr lang="en-US" sz="1650" dirty="0"/>
          </a:p>
        </p:txBody>
      </p:sp>
      <p:sp>
        <p:nvSpPr>
          <p:cNvPr id="6" name="Text 3"/>
          <p:cNvSpPr/>
          <p:nvPr/>
        </p:nvSpPr>
        <p:spPr>
          <a:xfrm>
            <a:off x="142042" y="7724537"/>
            <a:ext cx="1626989" cy="252055"/>
          </a:xfrm>
          <a:prstGeom prst="rect">
            <a:avLst/>
          </a:prstGeom>
          <a:noFill/>
          <a:ln/>
        </p:spPr>
        <p:txBody>
          <a:bodyPr wrap="none" lIns="0" tIns="0" rIns="0" bIns="0" rtlCol="0" anchor="t"/>
          <a:lstStyle/>
          <a:p>
            <a:pPr algn="l"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4"/>
          <p:cNvSpPr/>
          <p:nvPr/>
        </p:nvSpPr>
        <p:spPr>
          <a:xfrm>
            <a:off x="8716208" y="7724537"/>
            <a:ext cx="285750" cy="252055"/>
          </a:xfrm>
          <a:prstGeom prst="rect">
            <a:avLst/>
          </a:prstGeom>
          <a:noFill/>
          <a:ln/>
        </p:spPr>
        <p:txBody>
          <a:bodyPr wrap="none" lIns="0" tIns="0" rIns="0" bIns="0" rtlCol="0" anchor="t"/>
          <a:lstStyle/>
          <a:p>
            <a:pPr algn="r"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2</a:t>
            </a:r>
            <a:endParaRPr lang="en-US" sz="13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29032" y="940832"/>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Layered Architecture</a:t>
            </a:r>
            <a:endParaRPr lang="en-US" sz="4850" dirty="0"/>
          </a:p>
        </p:txBody>
      </p:sp>
      <p:sp>
        <p:nvSpPr>
          <p:cNvPr id="3" name="Text 1"/>
          <p:cNvSpPr/>
          <p:nvPr/>
        </p:nvSpPr>
        <p:spPr>
          <a:xfrm>
            <a:off x="829032" y="2190036"/>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Prevede un'</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organizzazione verticale dei servizi </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in cui il livello superiore utilizza i servizi del livello inferiore. I sistemi distribuiti possono essere organizzati in 3 livelli (layer) come rappresentato in figura.</a:t>
            </a:r>
            <a:endParaRPr lang="en-US" sz="2300" dirty="0"/>
          </a:p>
        </p:txBody>
      </p:sp>
      <p:pic>
        <p:nvPicPr>
          <p:cNvPr id="4" name="Image 0" descr="preencoded.png">    </p:cNvPr>
          <p:cNvPicPr>
            <a:picLocks noChangeAspect="1"/>
          </p:cNvPicPr>
          <p:nvPr/>
        </p:nvPicPr>
        <p:blipFill>
          <a:blip r:embed="rId1"/>
          <a:stretch>
            <a:fillRect/>
          </a:stretch>
        </p:blipFill>
        <p:spPr>
          <a:xfrm>
            <a:off x="829032" y="3403997"/>
            <a:ext cx="9504878" cy="3884771"/>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20</a:t>
            </a:r>
            <a:endParaRPr lang="en-US"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29032" y="812006"/>
            <a:ext cx="8738473"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Le architetture orientate ai servizi</a:t>
            </a:r>
            <a:endParaRPr lang="en-US" sz="4850" dirty="0"/>
          </a:p>
        </p:txBody>
      </p:sp>
      <p:sp>
        <p:nvSpPr>
          <p:cNvPr id="3" name="Text 1"/>
          <p:cNvSpPr/>
          <p:nvPr/>
        </p:nvSpPr>
        <p:spPr>
          <a:xfrm>
            <a:off x="829032" y="2061210"/>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 programma concepito per avere solo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interfacce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verso altri programmi viene chiamato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servizio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sp>
        <p:nvSpPr>
          <p:cNvPr id="4" name="Text 2"/>
          <p:cNvSpPr/>
          <p:nvPr/>
        </p:nvSpPr>
        <p:spPr>
          <a:xfrm>
            <a:off x="829032" y="2801422"/>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servizio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un'unità software progettata per realizzare uno specifico compito, per esempio ottenere certe informazioni oppure eseguire un'operazione.</a:t>
            </a:r>
            <a:endParaRPr lang="en-US" sz="2300" dirty="0"/>
          </a:p>
        </p:txBody>
      </p:sp>
      <p:sp>
        <p:nvSpPr>
          <p:cNvPr id="5" name="Text 3"/>
          <p:cNvSpPr/>
          <p:nvPr/>
        </p:nvSpPr>
        <p:spPr>
          <a:xfrm>
            <a:off x="829032" y="4015383"/>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 servizi diventano quindi i mattoni (o sarebbe meglio dire i prefabbricati) con cui costruire nuove applicazioni.</a:t>
            </a:r>
            <a:endParaRPr lang="en-US" sz="2300" dirty="0"/>
          </a:p>
        </p:txBody>
      </p:sp>
      <p:pic>
        <p:nvPicPr>
          <p:cNvPr id="6" name="Image 0" descr="preencoded.png">    </p:cNvPr>
          <p:cNvPicPr>
            <a:picLocks noChangeAspect="1"/>
          </p:cNvPicPr>
          <p:nvPr/>
        </p:nvPicPr>
        <p:blipFill>
          <a:blip r:embed="rId1"/>
          <a:stretch>
            <a:fillRect/>
          </a:stretch>
        </p:blipFill>
        <p:spPr>
          <a:xfrm>
            <a:off x="829032" y="5229344"/>
            <a:ext cx="9504878" cy="2188250"/>
          </a:xfrm>
          <a:prstGeom prst="rect">
            <a:avLst/>
          </a:prstGeom>
        </p:spPr>
      </p:pic>
      <p:sp>
        <p:nvSpPr>
          <p:cNvPr id="7"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5"/>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9" name="Text 6"/>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21</a:t>
            </a:r>
            <a:endParaRPr lang="en-US" sz="1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29032" y="1802487"/>
            <a:ext cx="8441888"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Un'architettura per i servizi: SOA</a:t>
            </a:r>
            <a:endParaRPr lang="en-US" sz="4850" dirty="0"/>
          </a:p>
        </p:txBody>
      </p:sp>
      <p:sp>
        <p:nvSpPr>
          <p:cNvPr id="3" name="Text 1"/>
          <p:cNvSpPr/>
          <p:nvPr/>
        </p:nvSpPr>
        <p:spPr>
          <a:xfrm>
            <a:off x="829032" y="3051691"/>
            <a:ext cx="12972336" cy="142124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Creare applicazioni per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sistemi distribuiti</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richiede la realizzazione di software </a:t>
            </a:r>
            <a:pPr algn="l" indent="0" marL="0">
              <a:lnSpc>
                <a:spcPts val="3700"/>
              </a:lnSpc>
              <a:buNone/>
            </a:pPr>
            <a:r>
              <a:rPr lang="en-US" sz="2300" u="sng" dirty="0">
                <a:solidFill>
                  <a:srgbClr val="030303"/>
                </a:solidFill>
                <a:latin typeface="Ancizar Serif" pitchFamily="34" charset="0"/>
                <a:ea typeface="Ancizar Serif" pitchFamily="34" charset="-122"/>
                <a:cs typeface="Ancizar Serif" pitchFamily="34" charset="-120"/>
              </a:rPr>
              <a:t>fatto di componenti che siano sviluppate e mantenute in modo separato, ma che possano comunicare tra loro e lavorare insieme per svolgere specifici compiti.</a:t>
            </a:r>
            <a:endParaRPr lang="en-US" sz="2300" dirty="0"/>
          </a:p>
        </p:txBody>
      </p:sp>
      <p:sp>
        <p:nvSpPr>
          <p:cNvPr id="4" name="Text 2"/>
          <p:cNvSpPr/>
          <p:nvPr/>
        </p:nvSpPr>
        <p:spPr>
          <a:xfrm>
            <a:off x="829032" y="4739402"/>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Una caratteristica di queste componenti software è la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riusabilità</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sp>
        <p:nvSpPr>
          <p:cNvPr id="5" name="Text 3"/>
          <p:cNvSpPr/>
          <p:nvPr/>
        </p:nvSpPr>
        <p:spPr>
          <a:xfrm>
            <a:off x="829032" y="5479613"/>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Il modello architetturale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SOA</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si basa sull'idea di software distribuito costituito da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servizi elementari </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che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cooperano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per fornire una soluzione a un problema complesso.</a:t>
            </a:r>
            <a:endParaRPr lang="en-US" sz="2300" dirty="0"/>
          </a:p>
        </p:txBody>
      </p:sp>
      <p:sp>
        <p:nvSpPr>
          <p:cNvPr id="6"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5"/>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8" name="Text 6"/>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22</a:t>
            </a:r>
            <a:endParaRPr lang="en-US" sz="13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829032" y="1348859"/>
            <a:ext cx="12910542" cy="620435"/>
          </a:xfrm>
          <a:prstGeom prst="rect">
            <a:avLst/>
          </a:prstGeom>
          <a:noFill/>
          <a:ln/>
        </p:spPr>
        <p:txBody>
          <a:bodyPr wrap="non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La figura schematizza il funzionamento di un'architettura SOA:</a:t>
            </a:r>
            <a:endParaRPr lang="en-US" sz="3900" dirty="0"/>
          </a:p>
        </p:txBody>
      </p:sp>
      <p:sp>
        <p:nvSpPr>
          <p:cNvPr id="3" name="Text 1"/>
          <p:cNvSpPr/>
          <p:nvPr/>
        </p:nvSpPr>
        <p:spPr>
          <a:xfrm>
            <a:off x="829032" y="2537698"/>
            <a:ext cx="6197203" cy="3955732"/>
          </a:xfrm>
          <a:prstGeom prst="rect">
            <a:avLst/>
          </a:prstGeom>
          <a:noFill/>
          <a:ln/>
        </p:spPr>
        <p:txBody>
          <a:bodyPr wrap="square" lIns="0" tIns="0" rIns="0" bIns="0" rtlCol="0" anchor="t"/>
          <a:lstStyle/>
          <a:p>
            <a:pPr algn="l" marL="342900" indent="-342900">
              <a:lnSpc>
                <a:spcPts val="2950"/>
              </a:lnSpc>
              <a:buSzPct val="100000"/>
              <a:buFont typeface="+mj-lt"/>
              <a:buAutoNum type="arabicPeriod" startAt="1"/>
            </a:pPr>
            <a:r>
              <a:rPr lang="en-US" sz="1850" dirty="0">
                <a:solidFill>
                  <a:srgbClr val="030303"/>
                </a:solidFill>
                <a:latin typeface="Ancizar Serif" pitchFamily="34" charset="0"/>
                <a:ea typeface="Ancizar Serif" pitchFamily="34" charset="-122"/>
                <a:cs typeface="Ancizar Serif" pitchFamily="34" charset="-120"/>
              </a:rPr>
              <a:t>il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service provider</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pubblica il servizio presso un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registry</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t>
            </a:r>
            <a:endParaRPr lang="en-US" sz="1850" dirty="0"/>
          </a:p>
          <a:p>
            <a:pPr algn="l" marL="342900" indent="-342900">
              <a:lnSpc>
                <a:spcPts val="2950"/>
              </a:lnSpc>
              <a:buSzPct val="100000"/>
              <a:buFont typeface="+mj-lt"/>
              <a:buAutoNum type="arabicPeriod" startAt="2"/>
            </a:pPr>
            <a:r>
              <a:rPr lang="en-US" sz="1850" dirty="0">
                <a:solidFill>
                  <a:srgbClr val="030303"/>
                </a:solidFill>
                <a:latin typeface="Ancizar Serif" pitchFamily="34" charset="0"/>
                <a:ea typeface="Ancizar Serif" pitchFamily="34" charset="-122"/>
                <a:cs typeface="Ancizar Serif" pitchFamily="34" charset="-120"/>
              </a:rPr>
              <a:t>il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consumer</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si rivolge al registry per ottenere il riferimento e tutte le informazioni per l'accesso al servizio;</a:t>
            </a:r>
            <a:endParaRPr lang="en-US" sz="1850" dirty="0"/>
          </a:p>
          <a:p>
            <a:pPr algn="l" marL="342900" indent="-342900">
              <a:lnSpc>
                <a:spcPts val="2950"/>
              </a:lnSpc>
              <a:buSzPct val="100000"/>
              <a:buFont typeface="+mj-lt"/>
              <a:buAutoNum type="arabicPeriod" startAt="3"/>
            </a:pPr>
            <a:r>
              <a:rPr lang="en-US" sz="1850" dirty="0">
                <a:solidFill>
                  <a:srgbClr val="030303"/>
                </a:solidFill>
                <a:latin typeface="Ancizar Serif" pitchFamily="34" charset="0"/>
                <a:ea typeface="Ancizar Serif" pitchFamily="34" charset="-122"/>
                <a:cs typeface="Ancizar Serif" pitchFamily="34" charset="-120"/>
              </a:rPr>
              <a:t>il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consumer</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può invocare le chiamate al servizio attraverso uno scambio di messaggi di richiesta e risposta.</a:t>
            </a:r>
            <a:endParaRPr lang="en-US" sz="1850" dirty="0"/>
          </a:p>
        </p:txBody>
      </p:sp>
      <p:pic>
        <p:nvPicPr>
          <p:cNvPr id="4" name="Image 0" descr="preencoded.png">    </p:cNvPr>
          <p:cNvPicPr>
            <a:picLocks noChangeAspect="1"/>
          </p:cNvPicPr>
          <p:nvPr/>
        </p:nvPicPr>
        <p:blipFill>
          <a:blip r:embed="rId1"/>
          <a:stretch>
            <a:fillRect/>
          </a:stretch>
        </p:blipFill>
        <p:spPr>
          <a:xfrm>
            <a:off x="7611785" y="2591038"/>
            <a:ext cx="6197203" cy="4023241"/>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23</a:t>
            </a:r>
            <a:endParaRPr lang="en-US" sz="13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29032" y="909637"/>
            <a:ext cx="8389263" cy="542925"/>
          </a:xfrm>
          <a:prstGeom prst="rect">
            <a:avLst/>
          </a:prstGeom>
          <a:noFill/>
          <a:ln/>
        </p:spPr>
        <p:txBody>
          <a:bodyPr wrap="none" lIns="0" tIns="0" rIns="0" bIns="0" rtlCol="0" anchor="t"/>
          <a:lstStyle/>
          <a:p>
            <a:pPr algn="l" indent="0" marL="0">
              <a:lnSpc>
                <a:spcPts val="4250"/>
              </a:lnSpc>
              <a:buNone/>
            </a:pPr>
            <a:r>
              <a:rPr lang="en-US" sz="3400" dirty="0">
                <a:solidFill>
                  <a:srgbClr val="000103"/>
                </a:solidFill>
                <a:latin typeface="Ancizar Serif" pitchFamily="34" charset="0"/>
                <a:ea typeface="Ancizar Serif" pitchFamily="34" charset="-122"/>
                <a:cs typeface="Ancizar Serif" pitchFamily="34" charset="-120"/>
              </a:rPr>
              <a:t>Esempio di sistema basato su architettura SOA</a:t>
            </a:r>
            <a:endParaRPr lang="en-US" sz="3400" dirty="0"/>
          </a:p>
        </p:txBody>
      </p:sp>
      <p:sp>
        <p:nvSpPr>
          <p:cNvPr id="3" name="Text 1"/>
          <p:cNvSpPr/>
          <p:nvPr/>
        </p:nvSpPr>
        <p:spPr>
          <a:xfrm>
            <a:off x="829032" y="1684615"/>
            <a:ext cx="12972336" cy="225504"/>
          </a:xfrm>
          <a:prstGeom prst="rect">
            <a:avLst/>
          </a:prstGeom>
          <a:noFill/>
          <a:ln/>
        </p:spPr>
        <p:txBody>
          <a:bodyPr wrap="none" lIns="0" tIns="0" rIns="0" bIns="0" rtlCol="0" anchor="t"/>
          <a:lstStyle/>
          <a:p>
            <a:pPr algn="l"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Un sistema bancario moderno utilizza un'architettura SOA per integrare diversi servizi e permettere operazioni complesse attraverso la collaborazione di componenti indipendenti.</a:t>
            </a:r>
            <a:endParaRPr lang="en-US" sz="1300" dirty="0"/>
          </a:p>
        </p:txBody>
      </p:sp>
      <p:sp>
        <p:nvSpPr>
          <p:cNvPr id="4" name="Text 2"/>
          <p:cNvSpPr/>
          <p:nvPr/>
        </p:nvSpPr>
        <p:spPr>
          <a:xfrm>
            <a:off x="829032" y="2040612"/>
            <a:ext cx="12972336" cy="225504"/>
          </a:xfrm>
          <a:prstGeom prst="rect">
            <a:avLst/>
          </a:prstGeom>
          <a:noFill/>
          <a:ln/>
        </p:spPr>
        <p:txBody>
          <a:bodyPr wrap="none" lIns="0" tIns="0" rIns="0" bIns="0" rtlCol="0" anchor="t"/>
          <a:lstStyle/>
          <a:p>
            <a:pPr algn="l" indent="0" marL="0">
              <a:lnSpc>
                <a:spcPts val="1750"/>
              </a:lnSpc>
              <a:buNone/>
            </a:pPr>
            <a:endParaRPr lang="en-US" sz="1300" dirty="0"/>
          </a:p>
        </p:txBody>
      </p:sp>
      <p:sp>
        <p:nvSpPr>
          <p:cNvPr id="5" name="Text 3"/>
          <p:cNvSpPr/>
          <p:nvPr/>
        </p:nvSpPr>
        <p:spPr>
          <a:xfrm>
            <a:off x="829032" y="2440186"/>
            <a:ext cx="6842046" cy="434221"/>
          </a:xfrm>
          <a:prstGeom prst="rect">
            <a:avLst/>
          </a:prstGeom>
          <a:noFill/>
          <a:ln/>
        </p:spPr>
        <p:txBody>
          <a:bodyPr wrap="none" lIns="0" tIns="0" rIns="0" bIns="0" rtlCol="0" anchor="t"/>
          <a:lstStyle/>
          <a:p>
            <a:pPr algn="l" indent="0" marL="0">
              <a:lnSpc>
                <a:spcPts val="3400"/>
              </a:lnSpc>
              <a:buNone/>
            </a:pPr>
            <a:r>
              <a:rPr lang="en-US" sz="2700" dirty="0">
                <a:solidFill>
                  <a:srgbClr val="000103"/>
                </a:solidFill>
                <a:latin typeface="Ancizar Serif" pitchFamily="34" charset="0"/>
                <a:ea typeface="Ancizar Serif" pitchFamily="34" charset="-122"/>
                <a:cs typeface="Ancizar Serif" pitchFamily="34" charset="-120"/>
              </a:rPr>
              <a:t>Servizi principali in un sistema bancario online:</a:t>
            </a:r>
            <a:endParaRPr lang="en-US" sz="2700" dirty="0"/>
          </a:p>
        </p:txBody>
      </p:sp>
      <p:sp>
        <p:nvSpPr>
          <p:cNvPr id="6" name="Shape 4"/>
          <p:cNvSpPr/>
          <p:nvPr/>
        </p:nvSpPr>
        <p:spPr>
          <a:xfrm>
            <a:off x="829032" y="3048476"/>
            <a:ext cx="4246721" cy="1886307"/>
          </a:xfrm>
          <a:prstGeom prst="roundRect">
            <a:avLst>
              <a:gd name="adj" fmla="val 485"/>
            </a:avLst>
          </a:prstGeom>
          <a:solidFill>
            <a:srgbClr val="FFFFFF">
              <a:alpha val="95000"/>
            </a:srgbClr>
          </a:solidFill>
          <a:ln w="22860">
            <a:solidFill>
              <a:srgbClr val="D8D4D4"/>
            </a:solidFill>
            <a:prstDash val="solid"/>
          </a:ln>
          <a:effectLst>
            <a:outerShdw sx="100000" sy="100000" kx="0" ky="0" algn="bl" rotWithShape="0" blurRad="247650" dist="0" dir="0">
              <a:srgbClr val="333333">
                <a:alpha val="10000"/>
              </a:srgbClr>
            </a:outerShdw>
          </a:effectLst>
        </p:spPr>
      </p:sp>
      <p:sp>
        <p:nvSpPr>
          <p:cNvPr id="7" name="Text 5"/>
          <p:cNvSpPr/>
          <p:nvPr/>
        </p:nvSpPr>
        <p:spPr>
          <a:xfrm>
            <a:off x="1017627" y="3237071"/>
            <a:ext cx="2579013" cy="271463"/>
          </a:xfrm>
          <a:prstGeom prst="rect">
            <a:avLst/>
          </a:prstGeom>
          <a:noFill/>
          <a:ln/>
        </p:spPr>
        <p:txBody>
          <a:bodyPr wrap="none" lIns="0" tIns="0" rIns="0" bIns="0" rtlCol="0" anchor="t"/>
          <a:lstStyle/>
          <a:p>
            <a:pPr algn="l" indent="0" marL="0">
              <a:lnSpc>
                <a:spcPts val="2100"/>
              </a:lnSpc>
              <a:buNone/>
            </a:pPr>
            <a:r>
              <a:rPr lang="en-US" sz="1700" dirty="0">
                <a:solidFill>
                  <a:srgbClr val="030303"/>
                </a:solidFill>
                <a:latin typeface="Ancizar Serif" pitchFamily="34" charset="0"/>
                <a:ea typeface="Ancizar Serif" pitchFamily="34" charset="-122"/>
                <a:cs typeface="Ancizar Serif" pitchFamily="34" charset="-120"/>
              </a:rPr>
              <a:t>1. Servizio di Autenticazione</a:t>
            </a:r>
            <a:endParaRPr lang="en-US" sz="1700" dirty="0"/>
          </a:p>
        </p:txBody>
      </p:sp>
      <p:sp>
        <p:nvSpPr>
          <p:cNvPr id="8" name="Text 6"/>
          <p:cNvSpPr/>
          <p:nvPr/>
        </p:nvSpPr>
        <p:spPr>
          <a:xfrm>
            <a:off x="1017627" y="3578066"/>
            <a:ext cx="3869531" cy="1168122"/>
          </a:xfrm>
          <a:prstGeom prst="rect">
            <a:avLst/>
          </a:prstGeom>
          <a:noFill/>
          <a:ln/>
        </p:spPr>
        <p:txBody>
          <a:bodyPr wrap="square" lIns="0" tIns="0" rIns="0" bIns="0" rtlCol="0" anchor="t"/>
          <a:lstStyle/>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Gestisce login, verifica identità, autenticazione a due fattori (MFA)</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Utilizzato da tutti gli altri servizi per verificare l'identità dell'utente prima di concedere l'accesso alle funzionalità.</a:t>
            </a:r>
            <a:endParaRPr lang="en-US" sz="1300" dirty="0"/>
          </a:p>
        </p:txBody>
      </p:sp>
      <p:sp>
        <p:nvSpPr>
          <p:cNvPr id="9" name="Shape 7"/>
          <p:cNvSpPr/>
          <p:nvPr/>
        </p:nvSpPr>
        <p:spPr>
          <a:xfrm>
            <a:off x="5191720" y="3048476"/>
            <a:ext cx="4246840" cy="1886307"/>
          </a:xfrm>
          <a:prstGeom prst="roundRect">
            <a:avLst>
              <a:gd name="adj" fmla="val 485"/>
            </a:avLst>
          </a:prstGeom>
          <a:solidFill>
            <a:srgbClr val="FFFFFF">
              <a:alpha val="95000"/>
            </a:srgbClr>
          </a:solidFill>
          <a:ln w="22860">
            <a:solidFill>
              <a:srgbClr val="D8D4D4"/>
            </a:solidFill>
            <a:prstDash val="solid"/>
          </a:ln>
          <a:effectLst>
            <a:outerShdw sx="100000" sy="100000" kx="0" ky="0" algn="bl" rotWithShape="0" blurRad="247650" dist="0" dir="0">
              <a:srgbClr val="333333">
                <a:alpha val="10000"/>
              </a:srgbClr>
            </a:outerShdw>
          </a:effectLst>
        </p:spPr>
      </p:sp>
      <p:sp>
        <p:nvSpPr>
          <p:cNvPr id="10" name="Text 8"/>
          <p:cNvSpPr/>
          <p:nvPr/>
        </p:nvSpPr>
        <p:spPr>
          <a:xfrm>
            <a:off x="5380315" y="3237071"/>
            <a:ext cx="2321243" cy="271463"/>
          </a:xfrm>
          <a:prstGeom prst="rect">
            <a:avLst/>
          </a:prstGeom>
          <a:noFill/>
          <a:ln/>
        </p:spPr>
        <p:txBody>
          <a:bodyPr wrap="none" lIns="0" tIns="0" rIns="0" bIns="0" rtlCol="0" anchor="t"/>
          <a:lstStyle/>
          <a:p>
            <a:pPr algn="l" indent="0" marL="0">
              <a:lnSpc>
                <a:spcPts val="2100"/>
              </a:lnSpc>
              <a:buNone/>
            </a:pPr>
            <a:r>
              <a:rPr lang="en-US" sz="1700" dirty="0">
                <a:solidFill>
                  <a:srgbClr val="030303"/>
                </a:solidFill>
                <a:latin typeface="Ancizar Serif" pitchFamily="34" charset="0"/>
                <a:ea typeface="Ancizar Serif" pitchFamily="34" charset="-122"/>
                <a:cs typeface="Ancizar Serif" pitchFamily="34" charset="-120"/>
              </a:rPr>
              <a:t>2. Servizio Gestione Conti</a:t>
            </a:r>
            <a:endParaRPr lang="en-US" sz="1700" dirty="0"/>
          </a:p>
        </p:txBody>
      </p:sp>
      <p:sp>
        <p:nvSpPr>
          <p:cNvPr id="11" name="Text 9"/>
          <p:cNvSpPr/>
          <p:nvPr/>
        </p:nvSpPr>
        <p:spPr>
          <a:xfrm>
            <a:off x="5380315" y="3578066"/>
            <a:ext cx="3869650" cy="1168122"/>
          </a:xfrm>
          <a:prstGeom prst="rect">
            <a:avLst/>
          </a:prstGeom>
          <a:noFill/>
          <a:ln/>
        </p:spPr>
        <p:txBody>
          <a:bodyPr wrap="square" lIns="0" tIns="0" rIns="0" bIns="0" rtlCol="0" anchor="t"/>
          <a:lstStyle/>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Fornisce informazioni sui conti correnti, saldi disponibili e movimenti storici.</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Espone API per consultare e gestire i conti, permettendo ad altre applicazioni di accedere a questi dati in modo sicuro.</a:t>
            </a:r>
            <a:endParaRPr lang="en-US" sz="1300" dirty="0"/>
          </a:p>
        </p:txBody>
      </p:sp>
      <p:sp>
        <p:nvSpPr>
          <p:cNvPr id="12" name="Shape 10"/>
          <p:cNvSpPr/>
          <p:nvPr/>
        </p:nvSpPr>
        <p:spPr>
          <a:xfrm>
            <a:off x="9554527" y="3048476"/>
            <a:ext cx="4246840" cy="1886307"/>
          </a:xfrm>
          <a:prstGeom prst="roundRect">
            <a:avLst>
              <a:gd name="adj" fmla="val 485"/>
            </a:avLst>
          </a:prstGeom>
          <a:solidFill>
            <a:srgbClr val="FFFFFF">
              <a:alpha val="95000"/>
            </a:srgbClr>
          </a:solidFill>
          <a:ln w="22860">
            <a:solidFill>
              <a:srgbClr val="D8D4D4"/>
            </a:solidFill>
            <a:prstDash val="solid"/>
          </a:ln>
          <a:effectLst>
            <a:outerShdw sx="100000" sy="100000" kx="0" ky="0" algn="bl" rotWithShape="0" blurRad="247650" dist="0" dir="0">
              <a:srgbClr val="333333">
                <a:alpha val="10000"/>
              </a:srgbClr>
            </a:outerShdw>
          </a:effectLst>
        </p:spPr>
      </p:sp>
      <p:sp>
        <p:nvSpPr>
          <p:cNvPr id="13" name="Text 11"/>
          <p:cNvSpPr/>
          <p:nvPr/>
        </p:nvSpPr>
        <p:spPr>
          <a:xfrm>
            <a:off x="9743123" y="3237071"/>
            <a:ext cx="2171343" cy="271463"/>
          </a:xfrm>
          <a:prstGeom prst="rect">
            <a:avLst/>
          </a:prstGeom>
          <a:noFill/>
          <a:ln/>
        </p:spPr>
        <p:txBody>
          <a:bodyPr wrap="none" lIns="0" tIns="0" rIns="0" bIns="0" rtlCol="0" anchor="t"/>
          <a:lstStyle/>
          <a:p>
            <a:pPr algn="l" indent="0" marL="0">
              <a:lnSpc>
                <a:spcPts val="2100"/>
              </a:lnSpc>
              <a:buNone/>
            </a:pPr>
            <a:r>
              <a:rPr lang="en-US" sz="1700" dirty="0">
                <a:solidFill>
                  <a:srgbClr val="030303"/>
                </a:solidFill>
                <a:latin typeface="Ancizar Serif" pitchFamily="34" charset="0"/>
                <a:ea typeface="Ancizar Serif" pitchFamily="34" charset="-122"/>
                <a:cs typeface="Ancizar Serif" pitchFamily="34" charset="-120"/>
              </a:rPr>
              <a:t>3. Servizio Pagamenti</a:t>
            </a:r>
            <a:endParaRPr lang="en-US" sz="1700" dirty="0"/>
          </a:p>
        </p:txBody>
      </p:sp>
      <p:sp>
        <p:nvSpPr>
          <p:cNvPr id="14" name="Text 12"/>
          <p:cNvSpPr/>
          <p:nvPr/>
        </p:nvSpPr>
        <p:spPr>
          <a:xfrm>
            <a:off x="9743123" y="3578066"/>
            <a:ext cx="3869650" cy="1168122"/>
          </a:xfrm>
          <a:prstGeom prst="rect">
            <a:avLst/>
          </a:prstGeom>
          <a:noFill/>
          <a:ln/>
        </p:spPr>
        <p:txBody>
          <a:bodyPr wrap="square" lIns="0" tIns="0" rIns="0" bIns="0" rtlCol="0" anchor="t"/>
          <a:lstStyle/>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Gestisce operazioni come bonifici bancari, pagamenti di bollette e ricariche telefoniche.</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Si integra con servizi esterni, come circuiti di pagamento interbancari e sistemi di altri istituti finanziari.</a:t>
            </a:r>
            <a:endParaRPr lang="en-US" sz="1300" dirty="0"/>
          </a:p>
        </p:txBody>
      </p:sp>
      <p:sp>
        <p:nvSpPr>
          <p:cNvPr id="15" name="Shape 13"/>
          <p:cNvSpPr/>
          <p:nvPr/>
        </p:nvSpPr>
        <p:spPr>
          <a:xfrm>
            <a:off x="829032" y="5050750"/>
            <a:ext cx="6428184" cy="1660803"/>
          </a:xfrm>
          <a:prstGeom prst="roundRect">
            <a:avLst>
              <a:gd name="adj" fmla="val 551"/>
            </a:avLst>
          </a:prstGeom>
          <a:solidFill>
            <a:srgbClr val="FFFFFF">
              <a:alpha val="95000"/>
            </a:srgbClr>
          </a:solidFill>
          <a:ln w="22860">
            <a:solidFill>
              <a:srgbClr val="D8D4D4"/>
            </a:solidFill>
            <a:prstDash val="solid"/>
          </a:ln>
          <a:effectLst>
            <a:outerShdw sx="100000" sy="100000" kx="0" ky="0" algn="bl" rotWithShape="0" blurRad="247650" dist="0" dir="0">
              <a:srgbClr val="333333">
                <a:alpha val="10000"/>
              </a:srgbClr>
            </a:outerShdw>
          </a:effectLst>
        </p:spPr>
      </p:sp>
      <p:sp>
        <p:nvSpPr>
          <p:cNvPr id="16" name="Text 14"/>
          <p:cNvSpPr/>
          <p:nvPr/>
        </p:nvSpPr>
        <p:spPr>
          <a:xfrm>
            <a:off x="1017627" y="5239345"/>
            <a:ext cx="2413873" cy="271463"/>
          </a:xfrm>
          <a:prstGeom prst="rect">
            <a:avLst/>
          </a:prstGeom>
          <a:noFill/>
          <a:ln/>
        </p:spPr>
        <p:txBody>
          <a:bodyPr wrap="none" lIns="0" tIns="0" rIns="0" bIns="0" rtlCol="0" anchor="t"/>
          <a:lstStyle/>
          <a:p>
            <a:pPr algn="l" indent="0" marL="0">
              <a:lnSpc>
                <a:spcPts val="2100"/>
              </a:lnSpc>
              <a:buNone/>
            </a:pPr>
            <a:r>
              <a:rPr lang="en-US" sz="1700" dirty="0">
                <a:solidFill>
                  <a:srgbClr val="030303"/>
                </a:solidFill>
                <a:latin typeface="Ancizar Serif" pitchFamily="34" charset="0"/>
                <a:ea typeface="Ancizar Serif" pitchFamily="34" charset="-122"/>
                <a:cs typeface="Ancizar Serif" pitchFamily="34" charset="-120"/>
              </a:rPr>
              <a:t>4. Servizio Carte di Credito</a:t>
            </a:r>
            <a:endParaRPr lang="en-US" sz="1700" dirty="0"/>
          </a:p>
        </p:txBody>
      </p:sp>
      <p:sp>
        <p:nvSpPr>
          <p:cNvPr id="17" name="Text 15"/>
          <p:cNvSpPr/>
          <p:nvPr/>
        </p:nvSpPr>
        <p:spPr>
          <a:xfrm>
            <a:off x="1017627" y="5580340"/>
            <a:ext cx="6050994" cy="717113"/>
          </a:xfrm>
          <a:prstGeom prst="rect">
            <a:avLst/>
          </a:prstGeom>
          <a:noFill/>
          <a:ln/>
        </p:spPr>
        <p:txBody>
          <a:bodyPr wrap="square" lIns="0" tIns="0" rIns="0" bIns="0" rtlCol="0" anchor="t"/>
          <a:lstStyle/>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Gestisce tutte le operazioni relative a carte di credito e debito.</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Include l'autorizzazione delle transazioni, la gestione dei limiti di spesa e il monitoraggio delle frodi.</a:t>
            </a:r>
            <a:endParaRPr lang="en-US" sz="1300" dirty="0"/>
          </a:p>
        </p:txBody>
      </p:sp>
      <p:sp>
        <p:nvSpPr>
          <p:cNvPr id="18" name="Shape 16"/>
          <p:cNvSpPr/>
          <p:nvPr/>
        </p:nvSpPr>
        <p:spPr>
          <a:xfrm>
            <a:off x="7373183" y="5050750"/>
            <a:ext cx="6428184" cy="1660803"/>
          </a:xfrm>
          <a:prstGeom prst="roundRect">
            <a:avLst>
              <a:gd name="adj" fmla="val 551"/>
            </a:avLst>
          </a:prstGeom>
          <a:solidFill>
            <a:srgbClr val="FFFFFF">
              <a:alpha val="95000"/>
            </a:srgbClr>
          </a:solidFill>
          <a:ln w="22860">
            <a:solidFill>
              <a:srgbClr val="D8D4D4"/>
            </a:solidFill>
            <a:prstDash val="solid"/>
          </a:ln>
          <a:effectLst>
            <a:outerShdw sx="100000" sy="100000" kx="0" ky="0" algn="bl" rotWithShape="0" blurRad="247650" dist="0" dir="0">
              <a:srgbClr val="333333">
                <a:alpha val="10000"/>
              </a:srgbClr>
            </a:outerShdw>
          </a:effectLst>
        </p:spPr>
      </p:sp>
      <p:sp>
        <p:nvSpPr>
          <p:cNvPr id="19" name="Text 17"/>
          <p:cNvSpPr/>
          <p:nvPr/>
        </p:nvSpPr>
        <p:spPr>
          <a:xfrm>
            <a:off x="7561778" y="5239345"/>
            <a:ext cx="2171343" cy="271463"/>
          </a:xfrm>
          <a:prstGeom prst="rect">
            <a:avLst/>
          </a:prstGeom>
          <a:noFill/>
          <a:ln/>
        </p:spPr>
        <p:txBody>
          <a:bodyPr wrap="none" lIns="0" tIns="0" rIns="0" bIns="0" rtlCol="0" anchor="t"/>
          <a:lstStyle/>
          <a:p>
            <a:pPr algn="l" indent="0" marL="0">
              <a:lnSpc>
                <a:spcPts val="2100"/>
              </a:lnSpc>
              <a:buNone/>
            </a:pPr>
            <a:r>
              <a:rPr lang="en-US" sz="1700" dirty="0">
                <a:solidFill>
                  <a:srgbClr val="030303"/>
                </a:solidFill>
                <a:latin typeface="Ancizar Serif" pitchFamily="34" charset="0"/>
                <a:ea typeface="Ancizar Serif" pitchFamily="34" charset="-122"/>
                <a:cs typeface="Ancizar Serif" pitchFamily="34" charset="-120"/>
              </a:rPr>
              <a:t>5. Servizio Notifiche</a:t>
            </a:r>
            <a:endParaRPr lang="en-US" sz="1700" dirty="0"/>
          </a:p>
        </p:txBody>
      </p:sp>
      <p:sp>
        <p:nvSpPr>
          <p:cNvPr id="20" name="Text 18"/>
          <p:cNvSpPr/>
          <p:nvPr/>
        </p:nvSpPr>
        <p:spPr>
          <a:xfrm>
            <a:off x="7561778" y="5580340"/>
            <a:ext cx="6050994" cy="942618"/>
          </a:xfrm>
          <a:prstGeom prst="rect">
            <a:avLst/>
          </a:prstGeom>
          <a:noFill/>
          <a:ln/>
        </p:spPr>
        <p:txBody>
          <a:bodyPr wrap="square" lIns="0" tIns="0" rIns="0" bIns="0" rtlCol="0" anchor="t"/>
          <a:lstStyle/>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Invia SMS, email e notifiche push per confermare operazioni o avvisare su eventi importanti.</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Utilizzato in modo trasversale da tutti gli altri servizi per comunicare tempestivamente con il cliente.</a:t>
            </a:r>
            <a:endParaRPr lang="en-US" sz="1300" dirty="0"/>
          </a:p>
        </p:txBody>
      </p:sp>
      <p:sp>
        <p:nvSpPr>
          <p:cNvPr id="21" name="Text 19"/>
          <p:cNvSpPr/>
          <p:nvPr/>
        </p:nvSpPr>
        <p:spPr>
          <a:xfrm>
            <a:off x="829032" y="6885623"/>
            <a:ext cx="3474244" cy="434221"/>
          </a:xfrm>
          <a:prstGeom prst="rect">
            <a:avLst/>
          </a:prstGeom>
          <a:noFill/>
          <a:ln/>
        </p:spPr>
        <p:txBody>
          <a:bodyPr wrap="none" lIns="0" tIns="0" rIns="0" bIns="0" rtlCol="0" anchor="t"/>
          <a:lstStyle/>
          <a:p>
            <a:pPr algn="l" indent="0" marL="0">
              <a:lnSpc>
                <a:spcPts val="3400"/>
              </a:lnSpc>
              <a:buNone/>
            </a:pPr>
            <a:endParaRPr lang="en-US" sz="2700" dirty="0"/>
          </a:p>
        </p:txBody>
      </p:sp>
      <p:sp>
        <p:nvSpPr>
          <p:cNvPr id="22" name="Text 20"/>
          <p:cNvSpPr/>
          <p:nvPr/>
        </p:nvSpPr>
        <p:spPr>
          <a:xfrm>
            <a:off x="142042" y="7737872"/>
            <a:ext cx="1683782" cy="225504"/>
          </a:xfrm>
          <a:prstGeom prst="rect">
            <a:avLst/>
          </a:prstGeom>
          <a:noFill/>
          <a:ln/>
        </p:spPr>
        <p:txBody>
          <a:bodyPr wrap="none" lIns="0" tIns="0" rIns="0" bIns="0" rtlCol="0" anchor="t"/>
          <a:lstStyle/>
          <a:p>
            <a:pPr algn="l"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23" name="Text 21"/>
          <p:cNvSpPr/>
          <p:nvPr/>
        </p:nvSpPr>
        <p:spPr>
          <a:xfrm>
            <a:off x="6490216" y="7737872"/>
            <a:ext cx="1649968" cy="225504"/>
          </a:xfrm>
          <a:prstGeom prst="rect">
            <a:avLst/>
          </a:prstGeom>
          <a:noFill/>
          <a:ln/>
        </p:spPr>
        <p:txBody>
          <a:bodyPr wrap="none" lIns="0" tIns="0" rIns="0" bIns="0" rtlCol="0" anchor="t"/>
          <a:lstStyle/>
          <a:p>
            <a:pPr algn="ctr"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24" name="Text 22"/>
          <p:cNvSpPr/>
          <p:nvPr/>
        </p:nvSpPr>
        <p:spPr>
          <a:xfrm>
            <a:off x="14059138" y="7737872"/>
            <a:ext cx="429339" cy="225504"/>
          </a:xfrm>
          <a:prstGeom prst="rect">
            <a:avLst/>
          </a:prstGeom>
          <a:noFill/>
          <a:ln/>
        </p:spPr>
        <p:txBody>
          <a:bodyPr wrap="none" lIns="0" tIns="0" rIns="0" bIns="0" rtlCol="0" anchor="t"/>
          <a:lstStyle/>
          <a:p>
            <a:pPr algn="r"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24</a:t>
            </a:r>
            <a:endParaRPr lang="en-US" sz="13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29032" y="2035254"/>
            <a:ext cx="7702391" cy="620435"/>
          </a:xfrm>
          <a:prstGeom prst="rect">
            <a:avLst/>
          </a:prstGeom>
          <a:noFill/>
          <a:ln/>
        </p:spPr>
        <p:txBody>
          <a:bodyPr wrap="non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Altri esempi di sistemi basati su SOA:</a:t>
            </a:r>
            <a:endParaRPr lang="en-US" sz="3900" dirty="0"/>
          </a:p>
        </p:txBody>
      </p:sp>
      <p:pic>
        <p:nvPicPr>
          <p:cNvPr id="3"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29032" y="3010972"/>
            <a:ext cx="592098" cy="592098"/>
          </a:xfrm>
          <a:prstGeom prst="rect">
            <a:avLst/>
          </a:prstGeom>
        </p:spPr>
      </p:pic>
      <p:sp>
        <p:nvSpPr>
          <p:cNvPr id="4" name="Text 1"/>
          <p:cNvSpPr/>
          <p:nvPr/>
        </p:nvSpPr>
        <p:spPr>
          <a:xfrm>
            <a:off x="1717119" y="3010972"/>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Amazon</a:t>
            </a:r>
            <a:endParaRPr lang="en-US" sz="2400" dirty="0"/>
          </a:p>
        </p:txBody>
      </p:sp>
      <p:sp>
        <p:nvSpPr>
          <p:cNvPr id="5" name="Text 2"/>
          <p:cNvSpPr/>
          <p:nvPr/>
        </p:nvSpPr>
        <p:spPr>
          <a:xfrm>
            <a:off x="1717119" y="3540681"/>
            <a:ext cx="3238619" cy="227457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Utilizza servizi indipendenti per la gestione del catalogo prodotti, il carrello degli acquisti, i pagamenti, la logistica delle spedizioni e le recensioni dei clienti.</a:t>
            </a:r>
            <a:endParaRPr lang="en-US" sz="1850" dirty="0"/>
          </a:p>
        </p:txBody>
      </p:sp>
      <p:pic>
        <p:nvPicPr>
          <p:cNvPr id="6"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51728" y="3010972"/>
            <a:ext cx="592098" cy="592098"/>
          </a:xfrm>
          <a:prstGeom prst="rect">
            <a:avLst/>
          </a:prstGeom>
        </p:spPr>
      </p:pic>
      <p:sp>
        <p:nvSpPr>
          <p:cNvPr id="7" name="Text 3"/>
          <p:cNvSpPr/>
          <p:nvPr/>
        </p:nvSpPr>
        <p:spPr>
          <a:xfrm>
            <a:off x="6139815" y="3010972"/>
            <a:ext cx="3101935"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Uber</a:t>
            </a:r>
            <a:endParaRPr lang="en-US" sz="2400" dirty="0"/>
          </a:p>
        </p:txBody>
      </p:sp>
      <p:sp>
        <p:nvSpPr>
          <p:cNvPr id="8" name="Text 4"/>
          <p:cNvSpPr/>
          <p:nvPr/>
        </p:nvSpPr>
        <p:spPr>
          <a:xfrm>
            <a:off x="6139815" y="3540681"/>
            <a:ext cx="3238738" cy="227457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Si basa su servizi di geolocalizzazione, matching tra driver e passeggeri, elaborazione dei pagamenti, notifiche in tempo reale e gestione delle tariffe.</a:t>
            </a:r>
            <a:endParaRPr lang="en-US" sz="1850" dirty="0"/>
          </a:p>
        </p:txBody>
      </p:sp>
      <p:pic>
        <p:nvPicPr>
          <p:cNvPr id="9"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74543" y="3010972"/>
            <a:ext cx="592098" cy="592098"/>
          </a:xfrm>
          <a:prstGeom prst="rect">
            <a:avLst/>
          </a:prstGeom>
        </p:spPr>
      </p:pic>
      <p:sp>
        <p:nvSpPr>
          <p:cNvPr id="10" name="Text 5"/>
          <p:cNvSpPr/>
          <p:nvPr/>
        </p:nvSpPr>
        <p:spPr>
          <a:xfrm>
            <a:off x="10562630" y="3010972"/>
            <a:ext cx="3159919" cy="387668"/>
          </a:xfrm>
          <a:prstGeom prst="rect">
            <a:avLst/>
          </a:prstGeom>
          <a:noFill/>
          <a:ln/>
        </p:spPr>
        <p:txBody>
          <a:bodyPr wrap="none" lIns="0" tIns="0" rIns="0" bIns="0" rtlCol="0" anchor="t"/>
          <a:lstStyle/>
          <a:p>
            <a:pPr algn="l" indent="0" marL="0">
              <a:lnSpc>
                <a:spcPts val="3050"/>
              </a:lnSpc>
              <a:buNone/>
            </a:pPr>
            <a:r>
              <a:rPr lang="en-US" sz="2400" dirty="0">
                <a:solidFill>
                  <a:srgbClr val="030303"/>
                </a:solidFill>
                <a:latin typeface="Ancizar Serif" pitchFamily="34" charset="0"/>
                <a:ea typeface="Ancizar Serif" pitchFamily="34" charset="-122"/>
                <a:cs typeface="Ancizar Serif" pitchFamily="34" charset="-120"/>
              </a:rPr>
              <a:t>Sistemi sanitari integrati</a:t>
            </a:r>
            <a:endParaRPr lang="en-US" sz="2400" dirty="0"/>
          </a:p>
        </p:txBody>
      </p:sp>
      <p:sp>
        <p:nvSpPr>
          <p:cNvPr id="11" name="Text 6"/>
          <p:cNvSpPr/>
          <p:nvPr/>
        </p:nvSpPr>
        <p:spPr>
          <a:xfrm>
            <a:off x="10562630" y="3540681"/>
            <a:ext cx="3238619" cy="265366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Uniscono servizi per la gestione delle cartelle cliniche elettroniche, la prenotazione di visite, l'emissione di prescrizioni mediche e la fatturazione, spesso interoperando tra diverse strutture.</a:t>
            </a:r>
            <a:endParaRPr lang="en-US" sz="1850" dirty="0"/>
          </a:p>
        </p:txBody>
      </p:sp>
      <p:sp>
        <p:nvSpPr>
          <p:cNvPr id="12" name="Text 7"/>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3" name="Text 8"/>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14" name="Text 9"/>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25</a:t>
            </a:r>
            <a:endParaRPr lang="en-US" sz="13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29032" y="2409468"/>
            <a:ext cx="8900398"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L'evoluzione di SOA: i microservizi</a:t>
            </a:r>
            <a:endParaRPr lang="en-US" sz="4850" dirty="0"/>
          </a:p>
        </p:txBody>
      </p:sp>
      <p:sp>
        <p:nvSpPr>
          <p:cNvPr id="3" name="Text 1"/>
          <p:cNvSpPr/>
          <p:nvPr/>
        </p:nvSpPr>
        <p:spPr>
          <a:xfrm>
            <a:off x="829032" y="3658672"/>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Negli ultimi anni è emersa un'altra architettura orientata ai servizi, la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Micro Service Architecture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(MSA), in cui il concetto di servizio è sostituito da quello di microservizio.</a:t>
            </a:r>
            <a:endParaRPr lang="en-US" sz="2300" dirty="0"/>
          </a:p>
        </p:txBody>
      </p:sp>
      <p:sp>
        <p:nvSpPr>
          <p:cNvPr id="4" name="Text 2"/>
          <p:cNvSpPr/>
          <p:nvPr/>
        </p:nvSpPr>
        <p:spPr>
          <a:xfrm>
            <a:off x="829032" y="4872633"/>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microservizio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progettato per svolgere un compito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molto specifico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e solo quello, operando nel modo più autonomo possibile.</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26</a:t>
            </a:r>
            <a:endParaRPr lang="en-US" sz="13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829032" y="956786"/>
            <a:ext cx="7055882" cy="503992"/>
          </a:xfrm>
          <a:prstGeom prst="rect">
            <a:avLst/>
          </a:prstGeom>
          <a:noFill/>
          <a:ln/>
        </p:spPr>
        <p:txBody>
          <a:bodyPr wrap="none" lIns="0" tIns="0" rIns="0" bIns="0" rtlCol="0" anchor="t"/>
          <a:lstStyle/>
          <a:p>
            <a:pPr algn="l" indent="0" marL="0">
              <a:lnSpc>
                <a:spcPts val="3950"/>
              </a:lnSpc>
              <a:buNone/>
            </a:pPr>
            <a:r>
              <a:rPr lang="en-US" sz="3150" dirty="0">
                <a:solidFill>
                  <a:srgbClr val="000103"/>
                </a:solidFill>
                <a:latin typeface="Ancizar Serif" pitchFamily="34" charset="0"/>
                <a:ea typeface="Ancizar Serif" pitchFamily="34" charset="-122"/>
                <a:cs typeface="Ancizar Serif" pitchFamily="34" charset="-120"/>
              </a:rPr>
              <a:t>Differenza tra Servizi (SOA) e Microservizi</a:t>
            </a:r>
            <a:endParaRPr lang="en-US" sz="3150" dirty="0"/>
          </a:p>
        </p:txBody>
      </p:sp>
      <p:sp>
        <p:nvSpPr>
          <p:cNvPr id="3" name="Text 1"/>
          <p:cNvSpPr/>
          <p:nvPr/>
        </p:nvSpPr>
        <p:spPr>
          <a:xfrm>
            <a:off x="829032" y="1500783"/>
            <a:ext cx="5483900" cy="403265"/>
          </a:xfrm>
          <a:prstGeom prst="rect">
            <a:avLst/>
          </a:prstGeom>
          <a:noFill/>
          <a:ln/>
        </p:spPr>
        <p:txBody>
          <a:bodyPr wrap="none" lIns="0" tIns="0" rIns="0" bIns="0" rtlCol="0" anchor="t"/>
          <a:lstStyle/>
          <a:p>
            <a:pPr algn="l" indent="0" marL="0">
              <a:lnSpc>
                <a:spcPts val="3150"/>
              </a:lnSpc>
              <a:buNone/>
            </a:pPr>
            <a:r>
              <a:rPr lang="en-US" sz="2500" dirty="0">
                <a:solidFill>
                  <a:srgbClr val="000103"/>
                </a:solidFill>
                <a:latin typeface="Ancizar Serif" pitchFamily="34" charset="0"/>
                <a:ea typeface="Ancizar Serif" pitchFamily="34" charset="-122"/>
                <a:cs typeface="Ancizar Serif" pitchFamily="34" charset="-120"/>
              </a:rPr>
              <a:t>Esempio comparativo - Sistema bancario:</a:t>
            </a:r>
            <a:endParaRPr lang="en-US" sz="2500" dirty="0"/>
          </a:p>
        </p:txBody>
      </p:sp>
      <p:sp>
        <p:nvSpPr>
          <p:cNvPr id="4" name="Text 2"/>
          <p:cNvSpPr/>
          <p:nvPr/>
        </p:nvSpPr>
        <p:spPr>
          <a:xfrm>
            <a:off x="829032" y="1944053"/>
            <a:ext cx="2419588" cy="302419"/>
          </a:xfrm>
          <a:prstGeom prst="rect">
            <a:avLst/>
          </a:prstGeom>
          <a:noFill/>
          <a:ln/>
        </p:spPr>
        <p:txBody>
          <a:bodyPr wrap="none" lIns="0" tIns="0" rIns="0" bIns="0" rtlCol="0" anchor="t"/>
          <a:lstStyle/>
          <a:p>
            <a:pPr algn="l" indent="0" marL="0">
              <a:lnSpc>
                <a:spcPts val="2350"/>
              </a:lnSpc>
              <a:buNone/>
            </a:pPr>
            <a:r>
              <a:rPr lang="en-US" sz="1900" dirty="0">
                <a:solidFill>
                  <a:srgbClr val="000103"/>
                </a:solidFill>
                <a:latin typeface="Ancizar Serif" pitchFamily="34" charset="0"/>
                <a:ea typeface="Ancizar Serif" pitchFamily="34" charset="-122"/>
                <a:cs typeface="Ancizar Serif" pitchFamily="34" charset="-120"/>
              </a:rPr>
              <a:t>Approccio SOA:</a:t>
            </a:r>
            <a:endParaRPr lang="en-US" sz="1900" dirty="0"/>
          </a:p>
        </p:txBody>
      </p:sp>
      <p:sp>
        <p:nvSpPr>
          <p:cNvPr id="5" name="Text 3"/>
          <p:cNvSpPr/>
          <p:nvPr/>
        </p:nvSpPr>
        <p:spPr>
          <a:xfrm>
            <a:off x="829032" y="2396490"/>
            <a:ext cx="12972336" cy="832247"/>
          </a:xfrm>
          <a:prstGeom prst="rect">
            <a:avLst/>
          </a:prstGeom>
          <a:noFill/>
          <a:ln/>
        </p:spPr>
        <p:txBody>
          <a:bodyPr wrap="square" lIns="0" tIns="0" rIns="0" bIns="0" rtlCol="0" anchor="t"/>
          <a:lstStyle/>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Servizio </a:t>
            </a:r>
            <a:pPr algn="l" indent="0" marL="0">
              <a:lnSpc>
                <a:spcPts val="1600"/>
              </a:lnSpc>
              <a:buNone/>
            </a:pPr>
            <a:r>
              <a:rPr lang="en-US" sz="1200" b="1" dirty="0">
                <a:solidFill>
                  <a:srgbClr val="030303"/>
                </a:solidFill>
                <a:latin typeface="Ancizar Serif" pitchFamily="34" charset="0"/>
                <a:ea typeface="Ancizar Serif" pitchFamily="34" charset="-122"/>
                <a:cs typeface="Ancizar Serif" pitchFamily="34" charset="-120"/>
              </a:rPr>
              <a:t>Gestione Conti</a:t>
            </a:r>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 (include apertura, chiusura, consultazione, movimenti)</a:t>
            </a:r>
            <a:endParaRPr lang="en-US" sz="1200" dirty="0"/>
          </a:p>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Servizio </a:t>
            </a:r>
            <a:pPr algn="l" indent="0" marL="0">
              <a:lnSpc>
                <a:spcPts val="1600"/>
              </a:lnSpc>
              <a:buNone/>
            </a:pPr>
            <a:r>
              <a:rPr lang="en-US" sz="1200" b="1" dirty="0">
                <a:solidFill>
                  <a:srgbClr val="030303"/>
                </a:solidFill>
                <a:latin typeface="Ancizar Serif" pitchFamily="34" charset="0"/>
                <a:ea typeface="Ancizar Serif" pitchFamily="34" charset="-122"/>
                <a:cs typeface="Ancizar Serif" pitchFamily="34" charset="-120"/>
              </a:rPr>
              <a:t>Pagamenti</a:t>
            </a:r>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 (include bonifici, bollette, ricariche, F24)</a:t>
            </a:r>
            <a:endParaRPr lang="en-US" sz="1200" dirty="0"/>
          </a:p>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Servizio </a:t>
            </a:r>
            <a:pPr algn="l" indent="0" marL="0">
              <a:lnSpc>
                <a:spcPts val="1600"/>
              </a:lnSpc>
              <a:buNone/>
            </a:pPr>
            <a:r>
              <a:rPr lang="en-US" sz="1200" b="1" dirty="0">
                <a:solidFill>
                  <a:srgbClr val="030303"/>
                </a:solidFill>
                <a:latin typeface="Ancizar Serif" pitchFamily="34" charset="0"/>
                <a:ea typeface="Ancizar Serif" pitchFamily="34" charset="-122"/>
                <a:cs typeface="Ancizar Serif" pitchFamily="34" charset="-120"/>
              </a:rPr>
              <a:t>Carte</a:t>
            </a:r>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 (include emissione, gestione, transazioni, limiti)</a:t>
            </a:r>
            <a:endParaRPr lang="en-US" sz="1200" dirty="0"/>
          </a:p>
        </p:txBody>
      </p:sp>
      <p:sp>
        <p:nvSpPr>
          <p:cNvPr id="6" name="Text 4"/>
          <p:cNvSpPr/>
          <p:nvPr/>
        </p:nvSpPr>
        <p:spPr>
          <a:xfrm>
            <a:off x="829032" y="3378756"/>
            <a:ext cx="2419588" cy="302419"/>
          </a:xfrm>
          <a:prstGeom prst="rect">
            <a:avLst/>
          </a:prstGeom>
          <a:noFill/>
          <a:ln/>
        </p:spPr>
        <p:txBody>
          <a:bodyPr wrap="none" lIns="0" tIns="0" rIns="0" bIns="0" rtlCol="0" anchor="t"/>
          <a:lstStyle/>
          <a:p>
            <a:pPr algn="l" indent="0" marL="0">
              <a:lnSpc>
                <a:spcPts val="2350"/>
              </a:lnSpc>
              <a:buNone/>
            </a:pPr>
            <a:r>
              <a:rPr lang="en-US" sz="1900" dirty="0">
                <a:solidFill>
                  <a:srgbClr val="000103"/>
                </a:solidFill>
                <a:latin typeface="Ancizar Serif" pitchFamily="34" charset="0"/>
                <a:ea typeface="Ancizar Serif" pitchFamily="34" charset="-122"/>
                <a:cs typeface="Ancizar Serif" pitchFamily="34" charset="-120"/>
              </a:rPr>
              <a:t>Approccio Microservizi:</a:t>
            </a:r>
            <a:endParaRPr lang="en-US" sz="1900" dirty="0"/>
          </a:p>
        </p:txBody>
      </p:sp>
      <p:sp>
        <p:nvSpPr>
          <p:cNvPr id="7" name="Text 5"/>
          <p:cNvSpPr/>
          <p:nvPr/>
        </p:nvSpPr>
        <p:spPr>
          <a:xfrm>
            <a:off x="829032" y="3831193"/>
            <a:ext cx="12972336" cy="2566749"/>
          </a:xfrm>
          <a:prstGeom prst="rect">
            <a:avLst/>
          </a:prstGeom>
          <a:noFill/>
          <a:ln/>
        </p:spPr>
        <p:txBody>
          <a:bodyPr wrap="square" lIns="0" tIns="0" rIns="0" bIns="0" rtlCol="0" anchor="t"/>
          <a:lstStyle/>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Microservizio Apertura Conto</a:t>
            </a:r>
            <a:endParaRPr lang="en-US" sz="1200" dirty="0"/>
          </a:p>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Microservizio Consultazione Saldo</a:t>
            </a:r>
            <a:endParaRPr lang="en-US" sz="1200" dirty="0"/>
          </a:p>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Microservizio Storico Movimenti</a:t>
            </a:r>
            <a:endParaRPr lang="en-US" sz="1200" dirty="0"/>
          </a:p>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Microservizio Bonifici</a:t>
            </a:r>
            <a:endParaRPr lang="en-US" sz="1200" dirty="0"/>
          </a:p>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Microservizio Pagamento Bollette</a:t>
            </a:r>
            <a:endParaRPr lang="en-US" sz="1200" dirty="0"/>
          </a:p>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Microservizio Ricariche Telefoniche</a:t>
            </a:r>
            <a:endParaRPr lang="en-US" sz="1200" dirty="0"/>
          </a:p>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Microservizio Emissione Carte</a:t>
            </a:r>
            <a:endParaRPr lang="en-US" sz="1200" dirty="0"/>
          </a:p>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Microservizio Autorizzazione Transazioni</a:t>
            </a:r>
            <a:endParaRPr lang="en-US" sz="1200" dirty="0"/>
          </a:p>
          <a:p>
            <a:pPr algn="l" marL="342900" indent="-342900">
              <a:lnSpc>
                <a:spcPts val="1600"/>
              </a:lnSpc>
              <a:buSzPct val="100000"/>
              <a:buChar char="•"/>
            </a:pPr>
            <a:r>
              <a:rPr lang="en-US" sz="1200" dirty="0">
                <a:solidFill>
                  <a:srgbClr val="030303"/>
                </a:solidFill>
                <a:latin typeface="Ancizar Serif" pitchFamily="34" charset="0"/>
                <a:ea typeface="Ancizar Serif" pitchFamily="34" charset="-122"/>
                <a:cs typeface="Ancizar Serif" pitchFamily="34" charset="-120"/>
              </a:rPr>
              <a:t>Microservizio Gestione Limiti Carte</a:t>
            </a:r>
            <a:endParaRPr lang="en-US" sz="1200" dirty="0"/>
          </a:p>
        </p:txBody>
      </p:sp>
      <p:sp>
        <p:nvSpPr>
          <p:cNvPr id="8" name="Text 6"/>
          <p:cNvSpPr/>
          <p:nvPr/>
        </p:nvSpPr>
        <p:spPr>
          <a:xfrm>
            <a:off x="829032" y="6510457"/>
            <a:ext cx="12972336" cy="762238"/>
          </a:xfrm>
          <a:prstGeom prst="rect">
            <a:avLst/>
          </a:prstGeom>
          <a:noFill/>
          <a:ln/>
        </p:spPr>
        <p:txBody>
          <a:bodyPr wrap="square" lIns="0" tIns="0" rIns="0" bIns="0" rtlCol="0" anchor="t"/>
          <a:lstStyle/>
          <a:p>
            <a:pPr algn="l" indent="0" marL="0">
              <a:lnSpc>
                <a:spcPts val="2000"/>
              </a:lnSpc>
              <a:buNone/>
            </a:pPr>
            <a:r>
              <a:rPr lang="en-US" sz="1500" b="1" dirty="0">
                <a:solidFill>
                  <a:srgbClr val="030303"/>
                </a:solidFill>
                <a:latin typeface="Ancizar Serif" pitchFamily="34" charset="0"/>
                <a:ea typeface="Ancizar Serif" pitchFamily="34" charset="-122"/>
                <a:cs typeface="Ancizar Serif" pitchFamily="34" charset="-120"/>
              </a:rPr>
              <a:t>In sintesi:</a:t>
            </a:r>
            <a:pPr algn="l" indent="0" marL="0">
              <a:lnSpc>
                <a:spcPts val="2000"/>
              </a:lnSpc>
              <a:buNone/>
            </a:pPr>
            <a:r>
              <a:rPr lang="en-US" sz="1500" dirty="0">
                <a:solidFill>
                  <a:srgbClr val="030303"/>
                </a:solidFill>
                <a:latin typeface="Ancizar Serif" pitchFamily="34" charset="0"/>
                <a:ea typeface="Ancizar Serif" pitchFamily="34" charset="-122"/>
                <a:cs typeface="Ancizar Serif" pitchFamily="34" charset="-120"/>
              </a:rPr>
              <a:t> I microservizi sono un'evoluzione di SOA che porta all'estremo i principi di modularità, autonomia e indipendenza. Mentre SOA organizza l'applicazione in servizi di business di medie-grandi dimensioni, i microservizi la scompongono in componenti molto piccoli e altamente specializzati.</a:t>
            </a:r>
            <a:endParaRPr lang="en-US" sz="1500" dirty="0"/>
          </a:p>
        </p:txBody>
      </p:sp>
      <p:sp>
        <p:nvSpPr>
          <p:cNvPr id="9" name="Text 7"/>
          <p:cNvSpPr/>
          <p:nvPr/>
        </p:nvSpPr>
        <p:spPr>
          <a:xfrm>
            <a:off x="142042" y="7741206"/>
            <a:ext cx="1703546" cy="218837"/>
          </a:xfrm>
          <a:prstGeom prst="rect">
            <a:avLst/>
          </a:prstGeom>
          <a:noFill/>
          <a:ln/>
        </p:spPr>
        <p:txBody>
          <a:bodyPr wrap="none" lIns="0" tIns="0" rIns="0" bIns="0" rtlCol="0" anchor="t"/>
          <a:lstStyle/>
          <a:p>
            <a:pPr algn="l" indent="0" marL="0">
              <a:lnSpc>
                <a:spcPts val="17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0" name="Text 8"/>
          <p:cNvSpPr/>
          <p:nvPr/>
        </p:nvSpPr>
        <p:spPr>
          <a:xfrm>
            <a:off x="6483072" y="7741206"/>
            <a:ext cx="1664256" cy="218837"/>
          </a:xfrm>
          <a:prstGeom prst="rect">
            <a:avLst/>
          </a:prstGeom>
          <a:noFill/>
          <a:ln/>
        </p:spPr>
        <p:txBody>
          <a:bodyPr wrap="none" lIns="0" tIns="0" rIns="0" bIns="0" rtlCol="0" anchor="t"/>
          <a:lstStyle/>
          <a:p>
            <a:pPr algn="ctr" indent="0" marL="0">
              <a:lnSpc>
                <a:spcPts val="170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11" name="Text 9"/>
          <p:cNvSpPr/>
          <p:nvPr/>
        </p:nvSpPr>
        <p:spPr>
          <a:xfrm>
            <a:off x="14039255" y="7741206"/>
            <a:ext cx="449104" cy="218837"/>
          </a:xfrm>
          <a:prstGeom prst="rect">
            <a:avLst/>
          </a:prstGeom>
          <a:noFill/>
          <a:ln/>
        </p:spPr>
        <p:txBody>
          <a:bodyPr wrap="none" lIns="0" tIns="0" rIns="0" bIns="0" rtlCol="0" anchor="t"/>
          <a:lstStyle/>
          <a:p>
            <a:pPr algn="r" indent="0" marL="0">
              <a:lnSpc>
                <a:spcPts val="1700"/>
              </a:lnSpc>
              <a:buNone/>
            </a:pPr>
            <a:r>
              <a:rPr lang="en-US" sz="1300" dirty="0">
                <a:solidFill>
                  <a:srgbClr val="030303"/>
                </a:solidFill>
                <a:latin typeface="Ancizar Serif" pitchFamily="34" charset="0"/>
                <a:ea typeface="Ancizar Serif" pitchFamily="34" charset="-122"/>
                <a:cs typeface="Ancizar Serif" pitchFamily="34" charset="-120"/>
              </a:rPr>
              <a:t>27</a:t>
            </a:r>
            <a:endParaRPr lang="en-US" sz="13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29032" y="2172533"/>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 web service</a:t>
            </a:r>
            <a:endParaRPr lang="en-US" sz="4850" dirty="0"/>
          </a:p>
        </p:txBody>
      </p:sp>
      <p:sp>
        <p:nvSpPr>
          <p:cNvPr id="3" name="Text 1"/>
          <p:cNvSpPr/>
          <p:nvPr/>
        </p:nvSpPr>
        <p:spPr>
          <a:xfrm>
            <a:off x="829032" y="3421737"/>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web service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sono applicazioni web che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cooperano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fra loro, indipendentemente dalla piattaforma sulla quale si trovano, attraverso lo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scambio di messaggi</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sp>
        <p:nvSpPr>
          <p:cNvPr id="4" name="Text 2"/>
          <p:cNvSpPr/>
          <p:nvPr/>
        </p:nvSpPr>
        <p:spPr>
          <a:xfrm>
            <a:off x="829032" y="4635698"/>
            <a:ext cx="12972336" cy="142124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Lo scopo principale di un servizio web è fornire una via estremamente semplice e versatile per far comunicare componenti software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attraverso Internet</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La chiave è l'</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interoperabilità</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permette infatti la comunicazione tra software diversi eseguiti su sistemi operativi e hardware eterogenei.</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28</a:t>
            </a:r>
            <a:endParaRPr lang="en-US" sz="13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829032" y="1639729"/>
            <a:ext cx="12972336" cy="1550908"/>
          </a:xfrm>
          <a:prstGeom prst="rect">
            <a:avLst/>
          </a:prstGeom>
          <a:noFill/>
          <a:ln/>
        </p:spPr>
        <p:txBody>
          <a:bodyPr wrap="squar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Le modalità di creazione di un web service: SOAP e REST</a:t>
            </a:r>
            <a:endParaRPr lang="en-US" sz="4850" dirty="0"/>
          </a:p>
        </p:txBody>
      </p:sp>
      <p:sp>
        <p:nvSpPr>
          <p:cNvPr id="3" name="Text 1"/>
          <p:cNvSpPr/>
          <p:nvPr/>
        </p:nvSpPr>
        <p:spPr>
          <a:xfrm>
            <a:off x="829032" y="3664387"/>
            <a:ext cx="12972336" cy="2925366"/>
          </a:xfrm>
          <a:prstGeom prst="rect">
            <a:avLst/>
          </a:prstGeom>
          <a:noFill/>
          <a:ln/>
        </p:spPr>
        <p:txBody>
          <a:bodyPr wrap="square" lIns="0" tIns="0" rIns="0" bIns="0" rtlCol="0" anchor="t"/>
          <a:lstStyle/>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SOAP</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è un modello molto formale in cui i servizi remoti sono richiamati tramite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invio</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e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ricezione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di </a:t>
            </a:r>
            <a:pPr algn="l" indent="0" marL="0">
              <a:lnSpc>
                <a:spcPts val="2950"/>
              </a:lnSpc>
              <a:buNone/>
            </a:pPr>
            <a:r>
              <a:rPr lang="en-US" sz="1850" b="1" dirty="0">
                <a:solidFill>
                  <a:srgbClr val="204C8E"/>
                </a:solidFill>
                <a:latin typeface="Ancizar Serif" pitchFamily="34" charset="0"/>
                <a:ea typeface="Ancizar Serif" pitchFamily="34" charset="-122"/>
                <a:cs typeface="Ancizar Serif" pitchFamily="34" charset="-120"/>
              </a:rPr>
              <a:t>messaggi</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che ricordano il paradigma RPC. Le regole di interazione tra client e server sono descritte in un documento apposito e per questa ragione risultano più difficili da manutenere.</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REST</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è un'architettura che utilizza HTTP come protocollo applicativo; è un'architettura client-server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stateless</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nella quale i web service sono visti come delle risorse identificate dal loro URI. Il client utilizzerà questo URI per accedere alla risorsa.</a:t>
            </a:r>
            <a:endParaRPr lang="en-US" sz="1850" dirty="0"/>
          </a:p>
        </p:txBody>
      </p:sp>
      <p:sp>
        <p:nvSpPr>
          <p:cNvPr id="4"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5" name="Text 3"/>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6"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29</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39989" y="1667589"/>
            <a:ext cx="4894421" cy="4894421"/>
          </a:xfrm>
          <a:prstGeom prst="rect">
            <a:avLst/>
          </a:prstGeom>
        </p:spPr>
      </p:pic>
      <p:sp>
        <p:nvSpPr>
          <p:cNvPr id="4" name="Text 0"/>
          <p:cNvSpPr/>
          <p:nvPr/>
        </p:nvSpPr>
        <p:spPr>
          <a:xfrm>
            <a:off x="829032" y="819507"/>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Middleware</a:t>
            </a:r>
            <a:endParaRPr lang="en-US" sz="4850" dirty="0"/>
          </a:p>
        </p:txBody>
      </p:sp>
      <p:sp>
        <p:nvSpPr>
          <p:cNvPr id="5" name="Text 1"/>
          <p:cNvSpPr/>
          <p:nvPr/>
        </p:nvSpPr>
        <p:spPr>
          <a:xfrm>
            <a:off x="829032" y="1950244"/>
            <a:ext cx="7485936" cy="5459849"/>
          </a:xfrm>
          <a:prstGeom prst="rect">
            <a:avLst/>
          </a:prstGeom>
          <a:noFill/>
          <a:ln/>
        </p:spPr>
        <p:txBody>
          <a:bodyPr wrap="square" lIns="0" tIns="0" rIns="0" bIns="0" rtlCol="0" anchor="t"/>
          <a:lstStyle/>
          <a:p>
            <a:pPr algn="l" marL="342900" indent="-342900">
              <a:lnSpc>
                <a:spcPts val="2950"/>
              </a:lnSpc>
              <a:buSzPct val="100000"/>
              <a:buFont typeface="+mj-lt"/>
              <a:buAutoNum type="arabicPeriod" startAt="1"/>
            </a:pPr>
            <a:r>
              <a:rPr lang="en-US" sz="1850" dirty="0">
                <a:solidFill>
                  <a:srgbClr val="030303"/>
                </a:solidFill>
                <a:latin typeface="Ancizar Serif" pitchFamily="34" charset="0"/>
                <a:ea typeface="Ancizar Serif" pitchFamily="34" charset="-122"/>
                <a:cs typeface="Ancizar Serif" pitchFamily="34" charset="-120"/>
              </a:rPr>
              <a:t>Un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sistema distribuito</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si compone di vari elementi che possono essere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hardware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o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software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Tutti gli elementi devono </a:t>
            </a:r>
            <a:pPr algn="l" indent="0" marL="0">
              <a:lnSpc>
                <a:spcPts val="2950"/>
              </a:lnSpc>
              <a:buNone/>
            </a:pPr>
            <a:r>
              <a:rPr lang="en-US" sz="1850" b="1" dirty="0">
                <a:solidFill>
                  <a:srgbClr val="204C8E"/>
                </a:solidFill>
                <a:latin typeface="Ancizar Serif" pitchFamily="34" charset="0"/>
                <a:ea typeface="Ancizar Serif" pitchFamily="34" charset="-122"/>
                <a:cs typeface="Ancizar Serif" pitchFamily="34" charset="-120"/>
              </a:rPr>
              <a:t>collaborare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per dare la percezione che si stia lavorando con un </a:t>
            </a:r>
            <a:pPr algn="l" indent="0" marL="0">
              <a:lnSpc>
                <a:spcPts val="2950"/>
              </a:lnSpc>
              <a:buNone/>
            </a:pPr>
            <a:r>
              <a:rPr lang="en-US" sz="1850" b="1" dirty="0">
                <a:solidFill>
                  <a:srgbClr val="F44444"/>
                </a:solidFill>
                <a:latin typeface="Ancizar Serif" pitchFamily="34" charset="0"/>
                <a:ea typeface="Ancizar Serif" pitchFamily="34" charset="-122"/>
                <a:cs typeface="Ancizar Serif" pitchFamily="34" charset="-120"/>
              </a:rPr>
              <a:t>unico sistema</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a:t>
            </a:r>
            <a:endParaRPr lang="en-US" sz="1850" dirty="0"/>
          </a:p>
          <a:p>
            <a:pPr algn="l" marL="342900" indent="-342900">
              <a:lnSpc>
                <a:spcPts val="2950"/>
              </a:lnSpc>
              <a:buSzPct val="100000"/>
              <a:buFont typeface="+mj-lt"/>
              <a:buAutoNum type="arabicPeriod" startAt="2"/>
            </a:pPr>
            <a:r>
              <a:rPr lang="en-US" sz="1850" dirty="0">
                <a:solidFill>
                  <a:srgbClr val="030303"/>
                </a:solidFill>
                <a:latin typeface="Ancizar Serif" pitchFamily="34" charset="0"/>
                <a:ea typeface="Ancizar Serif" pitchFamily="34" charset="-122"/>
                <a:cs typeface="Ancizar Serif" pitchFamily="34" charset="-120"/>
              </a:rPr>
              <a:t>Si ha la necessità di introdurre uno strato intermedio, detto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middleware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t>
            </a:r>
            <a:endParaRPr lang="en-US" sz="1850" dirty="0"/>
          </a:p>
          <a:p>
            <a:pPr algn="l" marL="342900" indent="-342900">
              <a:lnSpc>
                <a:spcPts val="2950"/>
              </a:lnSpc>
              <a:buSzPct val="100000"/>
              <a:buFont typeface="+mj-lt"/>
              <a:buAutoNum type="arabicPeriod" startAt="3"/>
            </a:pPr>
            <a:r>
              <a:rPr lang="en-US" sz="1850" dirty="0">
                <a:solidFill>
                  <a:srgbClr val="030303"/>
                </a:solidFill>
                <a:latin typeface="Ancizar Serif" pitchFamily="34" charset="0"/>
                <a:ea typeface="Ancizar Serif" pitchFamily="34" charset="-122"/>
                <a:cs typeface="Ancizar Serif" pitchFamily="34" charset="-120"/>
              </a:rPr>
              <a:t>l'accezione è più sulle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componenti</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se le pensiamo come delle CPU, allora il sistema distribuito diventa un'</a:t>
            </a:r>
            <a:pPr algn="l" indent="0" marL="0">
              <a:lnSpc>
                <a:spcPts val="2950"/>
              </a:lnSpc>
              <a:buNone/>
            </a:pPr>
            <a:r>
              <a:rPr lang="en-US" sz="1850" b="1" dirty="0">
                <a:solidFill>
                  <a:srgbClr val="204C8E"/>
                </a:solidFill>
                <a:latin typeface="Ancizar Serif" pitchFamily="34" charset="0"/>
                <a:ea typeface="Ancizar Serif" pitchFamily="34" charset="-122"/>
                <a:cs typeface="Ancizar Serif" pitchFamily="34" charset="-120"/>
              </a:rPr>
              <a:t>architettura parallela</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t>
            </a:r>
            <a:endParaRPr lang="en-US" sz="1850" dirty="0"/>
          </a:p>
          <a:p>
            <a:pPr algn="l" marL="342900" indent="-342900">
              <a:lnSpc>
                <a:spcPts val="2950"/>
              </a:lnSpc>
              <a:buSzPct val="100000"/>
              <a:buFont typeface="+mj-lt"/>
              <a:buAutoNum type="arabicPeriod" startAt="4"/>
            </a:pPr>
            <a:r>
              <a:rPr lang="en-US" sz="1850" dirty="0">
                <a:solidFill>
                  <a:srgbClr val="030303"/>
                </a:solidFill>
                <a:latin typeface="Ancizar Serif" pitchFamily="34" charset="0"/>
                <a:ea typeface="Ancizar Serif" pitchFamily="34" charset="-122"/>
                <a:cs typeface="Ancizar Serif" pitchFamily="34" charset="-120"/>
              </a:rPr>
              <a:t>l'enfasi è sui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guasti</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e quindi sulla </a:t>
            </a:r>
            <a:pPr algn="l" indent="0" marL="0">
              <a:lnSpc>
                <a:spcPts val="2950"/>
              </a:lnSpc>
              <a:buNone/>
            </a:pPr>
            <a:r>
              <a:rPr lang="en-US" sz="1850" b="1" dirty="0">
                <a:solidFill>
                  <a:srgbClr val="204C8E"/>
                </a:solidFill>
                <a:latin typeface="Ancizar Serif" pitchFamily="34" charset="0"/>
                <a:ea typeface="Ancizar Serif" pitchFamily="34" charset="-122"/>
                <a:cs typeface="Ancizar Serif" pitchFamily="34" charset="-120"/>
              </a:rPr>
              <a:t>fault tolerance </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del sistema.</a:t>
            </a:r>
            <a:endParaRPr lang="en-US" sz="1850" dirty="0"/>
          </a:p>
        </p:txBody>
      </p:sp>
      <p:sp>
        <p:nvSpPr>
          <p:cNvPr id="6"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3"/>
          <p:cNvSpPr/>
          <p:nvPr/>
        </p:nvSpPr>
        <p:spPr>
          <a:xfrm>
            <a:off x="87360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a:t>
            </a:r>
            <a:endParaRPr lang="en-US" sz="13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829032" y="1097875"/>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SOAP</a:t>
            </a:r>
            <a:endParaRPr lang="en-US" sz="4850" dirty="0"/>
          </a:p>
        </p:txBody>
      </p:sp>
      <p:sp>
        <p:nvSpPr>
          <p:cNvPr id="3" name="Text 1"/>
          <p:cNvSpPr/>
          <p:nvPr/>
        </p:nvSpPr>
        <p:spPr>
          <a:xfrm>
            <a:off x="829032" y="2441734"/>
            <a:ext cx="6197203" cy="2842498"/>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La figura presenta un'analogia con la posta cartacea: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SOAP</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raffigurato come una busta che contiene una lettera e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REST</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come una cartolina, evidenziando in questo modo l'aspetto più formale di SOAP che lo rende meno performante di REST.</a:t>
            </a:r>
            <a:endParaRPr lang="en-US" sz="2300" dirty="0"/>
          </a:p>
        </p:txBody>
      </p:sp>
      <p:sp>
        <p:nvSpPr>
          <p:cNvPr id="4" name="Text 2"/>
          <p:cNvSpPr/>
          <p:nvPr/>
        </p:nvSpPr>
        <p:spPr>
          <a:xfrm>
            <a:off x="829032" y="5497354"/>
            <a:ext cx="6197203" cy="1421249"/>
          </a:xfrm>
          <a:prstGeom prst="rect">
            <a:avLst/>
          </a:prstGeom>
          <a:noFill/>
          <a:ln/>
        </p:spPr>
        <p:txBody>
          <a:bodyPr wrap="square" lIns="0" tIns="0" rIns="0" bIns="0" rtlCol="0" anchor="t"/>
          <a:lstStyle/>
          <a:p>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REST</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propone una visione del web basata sul concetto di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risorsa</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mentre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SOAP</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mette in risalto il concetto di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servizio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pic>
        <p:nvPicPr>
          <p:cNvPr id="5" name="Image 0" descr="preencoded.png">    </p:cNvPr>
          <p:cNvPicPr>
            <a:picLocks noChangeAspect="1"/>
          </p:cNvPicPr>
          <p:nvPr/>
        </p:nvPicPr>
        <p:blipFill>
          <a:blip r:embed="rId1"/>
          <a:stretch>
            <a:fillRect/>
          </a:stretch>
        </p:blipFill>
        <p:spPr>
          <a:xfrm>
            <a:off x="7611785" y="2495074"/>
            <a:ext cx="6197203" cy="3834170"/>
          </a:xfrm>
          <a:prstGeom prst="rect">
            <a:avLst/>
          </a:prstGeom>
        </p:spPr>
      </p:pic>
      <p:sp>
        <p:nvSpPr>
          <p:cNvPr id="6"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4"/>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8"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30</a:t>
            </a:r>
            <a:endParaRPr lang="en-US" sz="13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Shape 0"/>
          <p:cNvSpPr/>
          <p:nvPr/>
        </p:nvSpPr>
        <p:spPr>
          <a:xfrm>
            <a:off x="829032" y="1174313"/>
            <a:ext cx="12972336" cy="5880973"/>
          </a:xfrm>
          <a:prstGeom prst="roundRect">
            <a:avLst>
              <a:gd name="adj" fmla="val 155"/>
            </a:avLst>
          </a:prstGeom>
          <a:noFill/>
          <a:ln w="7620">
            <a:solidFill>
              <a:srgbClr val="000000">
                <a:alpha val="8000"/>
              </a:srgbClr>
            </a:solidFill>
            <a:prstDash val="solid"/>
          </a:ln>
        </p:spPr>
      </p:sp>
      <p:sp>
        <p:nvSpPr>
          <p:cNvPr id="3" name="Shape 1"/>
          <p:cNvSpPr/>
          <p:nvPr/>
        </p:nvSpPr>
        <p:spPr>
          <a:xfrm>
            <a:off x="836652" y="1181933"/>
            <a:ext cx="12957096" cy="469821"/>
          </a:xfrm>
          <a:prstGeom prst="rect">
            <a:avLst/>
          </a:prstGeom>
          <a:solidFill>
            <a:srgbClr val="FFFFFF">
              <a:alpha val="4000"/>
            </a:srgbClr>
          </a:solidFill>
          <a:ln/>
        </p:spPr>
      </p:sp>
      <p:sp>
        <p:nvSpPr>
          <p:cNvPr id="4" name="Text 2"/>
          <p:cNvSpPr/>
          <p:nvPr/>
        </p:nvSpPr>
        <p:spPr>
          <a:xfrm>
            <a:off x="1026081" y="1280398"/>
            <a:ext cx="6095881" cy="272891"/>
          </a:xfrm>
          <a:prstGeom prst="rect">
            <a:avLst/>
          </a:prstGeom>
          <a:noFill/>
          <a:ln/>
        </p:spPr>
        <p:txBody>
          <a:bodyPr wrap="none" lIns="0" tIns="0" rIns="0" bIns="0" rtlCol="0" anchor="t"/>
          <a:lstStyle/>
          <a:p>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Simple Object Access Protocol (SOAP)</a:t>
            </a:r>
            <a:endParaRPr lang="en-US" sz="1450" dirty="0"/>
          </a:p>
        </p:txBody>
      </p:sp>
      <p:sp>
        <p:nvSpPr>
          <p:cNvPr id="5" name="Text 3"/>
          <p:cNvSpPr/>
          <p:nvPr/>
        </p:nvSpPr>
        <p:spPr>
          <a:xfrm>
            <a:off x="7508438" y="1280398"/>
            <a:ext cx="6095881" cy="272891"/>
          </a:xfrm>
          <a:prstGeom prst="rect">
            <a:avLst/>
          </a:prstGeom>
          <a:noFill/>
          <a:ln/>
        </p:spPr>
        <p:txBody>
          <a:bodyPr wrap="none" lIns="0" tIns="0" rIns="0" bIns="0" rtlCol="0" anchor="t"/>
          <a:lstStyle/>
          <a:p>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REpresentational State Transfer (REST)</a:t>
            </a:r>
            <a:endParaRPr lang="en-US" sz="1450" dirty="0"/>
          </a:p>
        </p:txBody>
      </p:sp>
      <p:sp>
        <p:nvSpPr>
          <p:cNvPr id="6" name="Shape 4"/>
          <p:cNvSpPr/>
          <p:nvPr/>
        </p:nvSpPr>
        <p:spPr>
          <a:xfrm>
            <a:off x="836652" y="1651754"/>
            <a:ext cx="12957096" cy="469821"/>
          </a:xfrm>
          <a:prstGeom prst="rect">
            <a:avLst/>
          </a:prstGeom>
          <a:solidFill>
            <a:srgbClr val="000000">
              <a:alpha val="4000"/>
            </a:srgbClr>
          </a:solidFill>
          <a:ln/>
        </p:spPr>
      </p:sp>
      <p:sp>
        <p:nvSpPr>
          <p:cNvPr id="7" name="Text 5"/>
          <p:cNvSpPr/>
          <p:nvPr/>
        </p:nvSpPr>
        <p:spPr>
          <a:xfrm>
            <a:off x="1026081" y="1750219"/>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Standard e meno recente.</a:t>
            </a:r>
            <a:endParaRPr lang="en-US" sz="1450" dirty="0"/>
          </a:p>
        </p:txBody>
      </p:sp>
      <p:sp>
        <p:nvSpPr>
          <p:cNvPr id="8" name="Text 6"/>
          <p:cNvSpPr/>
          <p:nvPr/>
        </p:nvSpPr>
        <p:spPr>
          <a:xfrm>
            <a:off x="7508438" y="1750219"/>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Non standard e più moderno.</a:t>
            </a:r>
            <a:endParaRPr lang="en-US" sz="1450" dirty="0"/>
          </a:p>
        </p:txBody>
      </p:sp>
      <p:sp>
        <p:nvSpPr>
          <p:cNvPr id="9" name="Shape 7"/>
          <p:cNvSpPr/>
          <p:nvPr/>
        </p:nvSpPr>
        <p:spPr>
          <a:xfrm>
            <a:off x="836652" y="2121575"/>
            <a:ext cx="12957096" cy="469821"/>
          </a:xfrm>
          <a:prstGeom prst="rect">
            <a:avLst/>
          </a:prstGeom>
          <a:solidFill>
            <a:srgbClr val="FFFFFF">
              <a:alpha val="4000"/>
            </a:srgbClr>
          </a:solidFill>
          <a:ln/>
        </p:spPr>
      </p:sp>
      <p:sp>
        <p:nvSpPr>
          <p:cNvPr id="10" name="Text 8"/>
          <p:cNvSpPr/>
          <p:nvPr/>
        </p:nvSpPr>
        <p:spPr>
          <a:xfrm>
            <a:off x="1026081" y="2220039"/>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Si basa sul concetto di servizio (da RPC al web).</a:t>
            </a:r>
            <a:endParaRPr lang="en-US" sz="1450" dirty="0"/>
          </a:p>
        </p:txBody>
      </p:sp>
      <p:sp>
        <p:nvSpPr>
          <p:cNvPr id="11" name="Text 9"/>
          <p:cNvSpPr/>
          <p:nvPr/>
        </p:nvSpPr>
        <p:spPr>
          <a:xfrm>
            <a:off x="7508438" y="2220039"/>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Si basa sul concetto di rappresentazione di una risorsa (attraverso il suo URI).</a:t>
            </a:r>
            <a:endParaRPr lang="en-US" sz="1450" dirty="0"/>
          </a:p>
        </p:txBody>
      </p:sp>
      <p:sp>
        <p:nvSpPr>
          <p:cNvPr id="12" name="Shape 10"/>
          <p:cNvSpPr/>
          <p:nvPr/>
        </p:nvSpPr>
        <p:spPr>
          <a:xfrm>
            <a:off x="836652" y="2591395"/>
            <a:ext cx="12957096" cy="742712"/>
          </a:xfrm>
          <a:prstGeom prst="rect">
            <a:avLst/>
          </a:prstGeom>
          <a:solidFill>
            <a:srgbClr val="000000">
              <a:alpha val="4000"/>
            </a:srgbClr>
          </a:solidFill>
          <a:ln/>
        </p:spPr>
      </p:sp>
      <p:sp>
        <p:nvSpPr>
          <p:cNvPr id="13" name="Text 11"/>
          <p:cNvSpPr/>
          <p:nvPr/>
        </p:nvSpPr>
        <p:spPr>
          <a:xfrm>
            <a:off x="1026081" y="2689860"/>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I messaggi sono basati su </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XML</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e sono strutturati, cioè esiste una busta di trasporto.</a:t>
            </a:r>
            <a:endParaRPr lang="en-US" sz="1450" dirty="0"/>
          </a:p>
        </p:txBody>
      </p:sp>
      <p:sp>
        <p:nvSpPr>
          <p:cNvPr id="14" name="Text 12"/>
          <p:cNvSpPr/>
          <p:nvPr/>
        </p:nvSpPr>
        <p:spPr>
          <a:xfrm>
            <a:off x="7508438" y="2689860"/>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Permette vari tipi di formato dei dati: </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JSON</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(consigliato), XML, testuale, ecc. I messaggi non sono strutturati.</a:t>
            </a:r>
            <a:endParaRPr lang="en-US" sz="1450" dirty="0"/>
          </a:p>
        </p:txBody>
      </p:sp>
      <p:sp>
        <p:nvSpPr>
          <p:cNvPr id="15" name="Shape 13"/>
          <p:cNvSpPr/>
          <p:nvPr/>
        </p:nvSpPr>
        <p:spPr>
          <a:xfrm>
            <a:off x="836652" y="3334107"/>
            <a:ext cx="12957096" cy="742712"/>
          </a:xfrm>
          <a:prstGeom prst="rect">
            <a:avLst/>
          </a:prstGeom>
          <a:solidFill>
            <a:srgbClr val="FFFFFF">
              <a:alpha val="4000"/>
            </a:srgbClr>
          </a:solidFill>
          <a:ln/>
        </p:spPr>
      </p:sp>
      <p:sp>
        <p:nvSpPr>
          <p:cNvPr id="16" name="Text 14"/>
          <p:cNvSpPr/>
          <p:nvPr/>
        </p:nvSpPr>
        <p:spPr>
          <a:xfrm>
            <a:off x="1026081" y="3432572"/>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È un protocollo ed esistono delle specifiche che lo descrivono.</a:t>
            </a:r>
            <a:endParaRPr lang="en-US" sz="1450" dirty="0"/>
          </a:p>
        </p:txBody>
      </p:sp>
      <p:sp>
        <p:nvSpPr>
          <p:cNvPr id="17" name="Text 15"/>
          <p:cNvSpPr/>
          <p:nvPr/>
        </p:nvSpPr>
        <p:spPr>
          <a:xfrm>
            <a:off x="7508438" y="3432572"/>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È uno stile architetturale che definisce alcuni vincoli guida (constraint) che un web service deve soddisfare per potersi definire RESTful.</a:t>
            </a:r>
            <a:endParaRPr lang="en-US" sz="1450" dirty="0"/>
          </a:p>
        </p:txBody>
      </p:sp>
      <p:sp>
        <p:nvSpPr>
          <p:cNvPr id="18" name="Shape 16"/>
          <p:cNvSpPr/>
          <p:nvPr/>
        </p:nvSpPr>
        <p:spPr>
          <a:xfrm>
            <a:off x="836652" y="4076819"/>
            <a:ext cx="12957096" cy="742712"/>
          </a:xfrm>
          <a:prstGeom prst="rect">
            <a:avLst/>
          </a:prstGeom>
          <a:solidFill>
            <a:srgbClr val="000000">
              <a:alpha val="4000"/>
            </a:srgbClr>
          </a:solidFill>
          <a:ln/>
        </p:spPr>
      </p:sp>
      <p:sp>
        <p:nvSpPr>
          <p:cNvPr id="19" name="Text 17"/>
          <p:cNvSpPr/>
          <p:nvPr/>
        </p:nvSpPr>
        <p:spPr>
          <a:xfrm>
            <a:off x="1026081" y="4175284"/>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Prevede una </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descrizione formale del servizio (WSDL).</a:t>
            </a:r>
            <a:endParaRPr lang="en-US" sz="1450" dirty="0"/>
          </a:p>
        </p:txBody>
      </p:sp>
      <p:sp>
        <p:nvSpPr>
          <p:cNvPr id="20" name="Text 18"/>
          <p:cNvSpPr/>
          <p:nvPr/>
        </p:nvSpPr>
        <p:spPr>
          <a:xfrm>
            <a:off x="7508438" y="4175284"/>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Non esiste una modalità standard per descrivere come interagire con una risorsa.</a:t>
            </a:r>
            <a:endParaRPr lang="en-US" sz="1450" dirty="0"/>
          </a:p>
        </p:txBody>
      </p:sp>
      <p:sp>
        <p:nvSpPr>
          <p:cNvPr id="21" name="Shape 19"/>
          <p:cNvSpPr/>
          <p:nvPr/>
        </p:nvSpPr>
        <p:spPr>
          <a:xfrm>
            <a:off x="836652" y="4819531"/>
            <a:ext cx="12957096" cy="742712"/>
          </a:xfrm>
          <a:prstGeom prst="rect">
            <a:avLst/>
          </a:prstGeom>
          <a:solidFill>
            <a:srgbClr val="FFFFFF">
              <a:alpha val="4000"/>
            </a:srgbClr>
          </a:solidFill>
          <a:ln/>
        </p:spPr>
      </p:sp>
      <p:sp>
        <p:nvSpPr>
          <p:cNvPr id="22" name="Text 20"/>
          <p:cNvSpPr/>
          <p:nvPr/>
        </p:nvSpPr>
        <p:spPr>
          <a:xfrm>
            <a:off x="1026081" y="4917996"/>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Usa il metodo POST e il payload è costituito dal messaggio SOAP vero e proprio.</a:t>
            </a:r>
            <a:endParaRPr lang="en-US" sz="1450" dirty="0"/>
          </a:p>
        </p:txBody>
      </p:sp>
      <p:sp>
        <p:nvSpPr>
          <p:cNvPr id="23" name="Text 21"/>
          <p:cNvSpPr/>
          <p:nvPr/>
        </p:nvSpPr>
        <p:spPr>
          <a:xfrm>
            <a:off x="7508438" y="4917996"/>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Sfrutta tutti i metodi canonici del protocollo HTTP.</a:t>
            </a:r>
            <a:endParaRPr lang="en-US" sz="1450" dirty="0"/>
          </a:p>
        </p:txBody>
      </p:sp>
      <p:sp>
        <p:nvSpPr>
          <p:cNvPr id="24" name="Shape 22"/>
          <p:cNvSpPr/>
          <p:nvPr/>
        </p:nvSpPr>
        <p:spPr>
          <a:xfrm>
            <a:off x="836652" y="5562243"/>
            <a:ext cx="12957096" cy="742712"/>
          </a:xfrm>
          <a:prstGeom prst="rect">
            <a:avLst/>
          </a:prstGeom>
          <a:solidFill>
            <a:srgbClr val="000000">
              <a:alpha val="4000"/>
            </a:srgbClr>
          </a:solidFill>
          <a:ln/>
        </p:spPr>
      </p:sp>
      <p:sp>
        <p:nvSpPr>
          <p:cNvPr id="25" name="Text 23"/>
          <p:cNvSpPr/>
          <p:nvPr/>
        </p:nvSpPr>
        <p:spPr>
          <a:xfrm>
            <a:off x="1026081" y="5660708"/>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Usa HTTP come protocollo di trasporto ma non è vincolato a esso, esistono implementazioni con SMTP e FTP.</a:t>
            </a:r>
            <a:endParaRPr lang="en-US" sz="1450" dirty="0"/>
          </a:p>
        </p:txBody>
      </p:sp>
      <p:sp>
        <p:nvSpPr>
          <p:cNvPr id="26" name="Text 24"/>
          <p:cNvSpPr/>
          <p:nvPr/>
        </p:nvSpPr>
        <p:spPr>
          <a:xfrm>
            <a:off x="7508438" y="5660708"/>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Il trasferimento dei dati avviene solo con HTTP.</a:t>
            </a:r>
            <a:endParaRPr lang="en-US" sz="1450" dirty="0"/>
          </a:p>
        </p:txBody>
      </p:sp>
      <p:sp>
        <p:nvSpPr>
          <p:cNvPr id="27" name="Shape 25"/>
          <p:cNvSpPr/>
          <p:nvPr/>
        </p:nvSpPr>
        <p:spPr>
          <a:xfrm>
            <a:off x="836652" y="6304955"/>
            <a:ext cx="12957096" cy="742712"/>
          </a:xfrm>
          <a:prstGeom prst="rect">
            <a:avLst/>
          </a:prstGeom>
          <a:solidFill>
            <a:srgbClr val="FFFFFF">
              <a:alpha val="4000"/>
            </a:srgbClr>
          </a:solidFill>
          <a:ln/>
        </p:spPr>
      </p:sp>
      <p:sp>
        <p:nvSpPr>
          <p:cNvPr id="28" name="Text 26"/>
          <p:cNvSpPr/>
          <p:nvPr/>
        </p:nvSpPr>
        <p:spPr>
          <a:xfrm>
            <a:off x="1026081" y="6403419"/>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Richiede più banda poiché i messaggi da trasferire contengono molti dati.</a:t>
            </a:r>
            <a:endParaRPr lang="en-US" sz="1450" dirty="0"/>
          </a:p>
        </p:txBody>
      </p:sp>
      <p:sp>
        <p:nvSpPr>
          <p:cNvPr id="29" name="Text 27"/>
          <p:cNvSpPr/>
          <p:nvPr/>
        </p:nvSpPr>
        <p:spPr>
          <a:xfrm>
            <a:off x="7508438" y="6403419"/>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Non richiede molta banda per inviare le richieste che solitamente sono dei messaggi in JSON.</a:t>
            </a:r>
            <a:endParaRPr lang="en-US" sz="1450" dirty="0"/>
          </a:p>
        </p:txBody>
      </p:sp>
      <p:sp>
        <p:nvSpPr>
          <p:cNvPr id="30" name="Text 28"/>
          <p:cNvSpPr/>
          <p:nvPr/>
        </p:nvSpPr>
        <p:spPr>
          <a:xfrm>
            <a:off x="142042" y="7731204"/>
            <a:ext cx="1651873" cy="238720"/>
          </a:xfrm>
          <a:prstGeom prst="rect">
            <a:avLst/>
          </a:prstGeom>
          <a:noFill/>
          <a:ln/>
        </p:spPr>
        <p:txBody>
          <a:bodyPr wrap="none" lIns="0" tIns="0" rIns="0" bIns="0" rtlCol="0" anchor="t"/>
          <a:lstStyle/>
          <a:p>
            <a:pPr algn="l"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31" name="Text 29"/>
          <p:cNvSpPr/>
          <p:nvPr/>
        </p:nvSpPr>
        <p:spPr>
          <a:xfrm>
            <a:off x="6501765" y="7731204"/>
            <a:ext cx="1626870" cy="238720"/>
          </a:xfrm>
          <a:prstGeom prst="rect">
            <a:avLst/>
          </a:prstGeom>
          <a:noFill/>
          <a:ln/>
        </p:spPr>
        <p:txBody>
          <a:bodyPr wrap="none" lIns="0" tIns="0" rIns="0" bIns="0" rtlCol="0" anchor="t"/>
          <a:lstStyle/>
          <a:p>
            <a:pPr algn="ctr"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32" name="Text 30"/>
          <p:cNvSpPr/>
          <p:nvPr/>
        </p:nvSpPr>
        <p:spPr>
          <a:xfrm>
            <a:off x="14091047" y="7731204"/>
            <a:ext cx="397431" cy="238720"/>
          </a:xfrm>
          <a:prstGeom prst="rect">
            <a:avLst/>
          </a:prstGeom>
          <a:noFill/>
          <a:ln/>
        </p:spPr>
        <p:txBody>
          <a:bodyPr wrap="none" lIns="0" tIns="0" rIns="0" bIns="0" rtlCol="0" anchor="t"/>
          <a:lstStyle/>
          <a:p>
            <a:pPr algn="r"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31</a:t>
            </a:r>
            <a:endParaRPr lang="en-US" sz="13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829032" y="1637824"/>
            <a:ext cx="8716089"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 web service e il protocollo HTTP</a:t>
            </a:r>
            <a:endParaRPr lang="en-US" sz="4850" dirty="0"/>
          </a:p>
        </p:txBody>
      </p:sp>
      <p:sp>
        <p:nvSpPr>
          <p:cNvPr id="3" name="Text 1"/>
          <p:cNvSpPr/>
          <p:nvPr/>
        </p:nvSpPr>
        <p:spPr>
          <a:xfrm>
            <a:off x="829032" y="3005376"/>
            <a:ext cx="6197203" cy="1240869"/>
          </a:xfrm>
          <a:prstGeom prst="rect">
            <a:avLst/>
          </a:prstGeom>
          <a:noFill/>
          <a:ln/>
        </p:spPr>
        <p:txBody>
          <a:bodyPr wrap="squar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HyperText Transfer Protocol (HTTP)</a:t>
            </a:r>
            <a:endParaRPr lang="en-US" sz="3900" dirty="0"/>
          </a:p>
        </p:txBody>
      </p:sp>
      <p:sp>
        <p:nvSpPr>
          <p:cNvPr id="4" name="Text 2"/>
          <p:cNvSpPr/>
          <p:nvPr/>
        </p:nvSpPr>
        <p:spPr>
          <a:xfrm>
            <a:off x="829032" y="4483060"/>
            <a:ext cx="6197203" cy="189547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HTTP è un protocollo applicativo di rete di tipo clientserver, utilizzato per la distribuzione di informazioni ipertestuali. Tramite questo protocollo un web server e un browser (web client) possono scambiarsi dei dati attraverso il web utilizzando una connessione TCP.</a:t>
            </a:r>
            <a:endParaRPr lang="en-US" sz="1850" dirty="0"/>
          </a:p>
        </p:txBody>
      </p:sp>
      <p:pic>
        <p:nvPicPr>
          <p:cNvPr id="5" name="Image 0" descr="preencoded.png">    </p:cNvPr>
          <p:cNvPicPr>
            <a:picLocks noChangeAspect="1"/>
          </p:cNvPicPr>
          <p:nvPr/>
        </p:nvPicPr>
        <p:blipFill>
          <a:blip r:embed="rId1"/>
          <a:stretch>
            <a:fillRect/>
          </a:stretch>
        </p:blipFill>
        <p:spPr>
          <a:xfrm>
            <a:off x="7611785" y="3035022"/>
            <a:ext cx="6197203" cy="2358628"/>
          </a:xfrm>
          <a:prstGeom prst="rect">
            <a:avLst/>
          </a:prstGeom>
        </p:spPr>
      </p:pic>
      <p:sp>
        <p:nvSpPr>
          <p:cNvPr id="6"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4"/>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8"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32</a:t>
            </a:r>
            <a:endParaRPr lang="en-US" sz="13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829032" y="1606748"/>
            <a:ext cx="7525703"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L'identificazione delle risorse</a:t>
            </a:r>
            <a:endParaRPr lang="en-US" sz="4850" dirty="0"/>
          </a:p>
        </p:txBody>
      </p:sp>
      <p:sp>
        <p:nvSpPr>
          <p:cNvPr id="3" name="Text 1"/>
          <p:cNvSpPr/>
          <p:nvPr/>
        </p:nvSpPr>
        <p:spPr>
          <a:xfrm>
            <a:off x="829032" y="2950607"/>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Lo standard che attualmente consente di ottenere un riferimento universale e univoco per ogni risorsa disponibile in Internet si chiama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URI</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t>
            </a:r>
            <a:endParaRPr lang="en-US" sz="1850" dirty="0"/>
          </a:p>
        </p:txBody>
      </p:sp>
      <p:sp>
        <p:nvSpPr>
          <p:cNvPr id="4" name="Text 2"/>
          <p:cNvSpPr/>
          <p:nvPr/>
        </p:nvSpPr>
        <p:spPr>
          <a:xfrm>
            <a:off x="829032" y="4301014"/>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Un identificatore (URI) può essere ulteriormente classificato come una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ubicazione in rete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(URL) o un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nome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(URN) in uno specifico dominio di nomi o entrambi.</a:t>
            </a:r>
            <a:endParaRPr lang="en-US" sz="1850" dirty="0"/>
          </a:p>
        </p:txBody>
      </p:sp>
      <p:sp>
        <p:nvSpPr>
          <p:cNvPr id="5" name="Text 3"/>
          <p:cNvSpPr/>
          <p:nvPr/>
        </p:nvSpPr>
        <p:spPr>
          <a:xfrm>
            <a:off x="829032" y="5651421"/>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Possiamo pensare un URL come l'indirizzo e la URN come il nome di una persona.</a:t>
            </a:r>
            <a:endParaRPr lang="en-US" sz="1850" dirty="0"/>
          </a:p>
        </p:txBody>
      </p:sp>
      <p:pic>
        <p:nvPicPr>
          <p:cNvPr id="6" name="Image 0" descr="preencoded.png">    </p:cNvPr>
          <p:cNvPicPr>
            <a:picLocks noChangeAspect="1"/>
          </p:cNvPicPr>
          <p:nvPr/>
        </p:nvPicPr>
        <p:blipFill>
          <a:blip r:embed="rId1"/>
          <a:stretch>
            <a:fillRect/>
          </a:stretch>
        </p:blipFill>
        <p:spPr>
          <a:xfrm>
            <a:off x="7611785" y="3003947"/>
            <a:ext cx="3331131" cy="2760702"/>
          </a:xfrm>
          <a:prstGeom prst="rect">
            <a:avLst/>
          </a:prstGeom>
        </p:spPr>
      </p:pic>
      <p:sp>
        <p:nvSpPr>
          <p:cNvPr id="7"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5"/>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9" name="Text 6"/>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33</a:t>
            </a:r>
            <a:endParaRPr lang="en-US" sz="13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829032" y="1426131"/>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Le operazioni HTTP</a:t>
            </a:r>
            <a:endParaRPr lang="en-US" sz="4850" dirty="0"/>
          </a:p>
        </p:txBody>
      </p:sp>
      <p:sp>
        <p:nvSpPr>
          <p:cNvPr id="3" name="Text 1"/>
          <p:cNvSpPr/>
          <p:nvPr/>
        </p:nvSpPr>
        <p:spPr>
          <a:xfrm>
            <a:off x="829032" y="2675334"/>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Le richieste e le risposte HTTP sono messaggi formati da un campo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head</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e da un campo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body</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separati da una riga vuota. Il campo body è opzionale.</a:t>
            </a:r>
            <a:endParaRPr lang="en-US" sz="1850" dirty="0"/>
          </a:p>
        </p:txBody>
      </p:sp>
      <p:sp>
        <p:nvSpPr>
          <p:cNvPr id="4" name="Text 2"/>
          <p:cNvSpPr/>
          <p:nvPr/>
        </p:nvSpPr>
        <p:spPr>
          <a:xfrm>
            <a:off x="829032" y="3936802"/>
            <a:ext cx="4963239" cy="620435"/>
          </a:xfrm>
          <a:prstGeom prst="rect">
            <a:avLst/>
          </a:prstGeom>
          <a:noFill/>
          <a:ln/>
        </p:spPr>
        <p:txBody>
          <a:bodyPr wrap="non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HTTP request</a:t>
            </a:r>
            <a:endParaRPr lang="en-US" sz="3900" dirty="0"/>
          </a:p>
        </p:txBody>
      </p:sp>
      <p:sp>
        <p:nvSpPr>
          <p:cNvPr id="5" name="Text 3"/>
          <p:cNvSpPr/>
          <p:nvPr/>
        </p:nvSpPr>
        <p:spPr>
          <a:xfrm>
            <a:off x="829032" y="4794052"/>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Il formato del messaggio HTTP Request inviato dal client al server è mostrato in figura.</a:t>
            </a:r>
            <a:endParaRPr lang="en-US" sz="1850" dirty="0"/>
          </a:p>
        </p:txBody>
      </p:sp>
      <p:pic>
        <p:nvPicPr>
          <p:cNvPr id="6" name="Image 0" descr="preencoded.png">    </p:cNvPr>
          <p:cNvPicPr>
            <a:picLocks noChangeAspect="1"/>
          </p:cNvPicPr>
          <p:nvPr/>
        </p:nvPicPr>
        <p:blipFill>
          <a:blip r:embed="rId1"/>
          <a:stretch>
            <a:fillRect/>
          </a:stretch>
        </p:blipFill>
        <p:spPr>
          <a:xfrm>
            <a:off x="7611785" y="3966448"/>
            <a:ext cx="6197203" cy="1924883"/>
          </a:xfrm>
          <a:prstGeom prst="rect">
            <a:avLst/>
          </a:prstGeom>
        </p:spPr>
      </p:pic>
      <p:sp>
        <p:nvSpPr>
          <p:cNvPr id="7" name="Text 4"/>
          <p:cNvSpPr/>
          <p:nvPr/>
        </p:nvSpPr>
        <p:spPr>
          <a:xfrm>
            <a:off x="829032" y="6424255"/>
            <a:ext cx="12972336" cy="379095"/>
          </a:xfrm>
          <a:prstGeom prst="rect">
            <a:avLst/>
          </a:prstGeom>
          <a:noFill/>
          <a:ln/>
        </p:spPr>
        <p:txBody>
          <a:bodyPr wrap="none" lIns="0" tIns="0" rIns="0" bIns="0" rtlCol="0" anchor="t"/>
          <a:lstStyle/>
          <a:p>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Body</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non è previsto in tutti i metodi, contiene il payload del messaggio con i dati associati alla richiesta.</a:t>
            </a:r>
            <a:endParaRPr lang="en-US" sz="1850" dirty="0"/>
          </a:p>
        </p:txBody>
      </p:sp>
      <p:sp>
        <p:nvSpPr>
          <p:cNvPr id="8" name="Text 5"/>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9" name="Text 6"/>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10" name="Text 7"/>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34</a:t>
            </a:r>
            <a:endParaRPr lang="en-US" sz="13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829032" y="942618"/>
            <a:ext cx="12972336" cy="2527459"/>
          </a:xfrm>
          <a:prstGeom prst="rect">
            <a:avLst/>
          </a:prstGeom>
          <a:noFill/>
          <a:ln/>
        </p:spPr>
        <p:txBody>
          <a:bodyPr wrap="square" lIns="0" tIns="0" rIns="0" bIns="0" rtlCol="0" anchor="t"/>
          <a:lstStyle/>
          <a:p>
            <a:pPr algn="l" indent="0" marL="0">
              <a:lnSpc>
                <a:spcPts val="4850"/>
              </a:lnSpc>
              <a:buNone/>
            </a:pPr>
            <a:r>
              <a:rPr lang="en-US" sz="3900" b="1" dirty="0">
                <a:solidFill>
                  <a:srgbClr val="000103"/>
                </a:solidFill>
                <a:latin typeface="Ancizar Serif" pitchFamily="34" charset="0"/>
                <a:ea typeface="Ancizar Serif" pitchFamily="34" charset="-122"/>
                <a:cs typeface="Ancizar Serif" pitchFamily="34" charset="-120"/>
              </a:rPr>
              <a:t>Head</a:t>
            </a:r>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 è formato dalla prima riga (obbligatoria) che contiene il comando HTTP (metodo) e da successive linee opzionali che specificano alcuni parametri, uno per riga, con la sintassi </a:t>
            </a:r>
            <a:pPr algn="l" indent="0" marL="0">
              <a:lnSpc>
                <a:spcPts val="4850"/>
              </a:lnSpc>
              <a:buNone/>
            </a:pPr>
            <a:r>
              <a:rPr lang="en-US" sz="3900" dirty="0">
                <a:solidFill>
                  <a:srgbClr val="030303"/>
                </a:solidFill>
                <a:highlight>
                  <a:srgbClr val="F2F2F2"/>
                </a:highlight>
                <a:latin typeface="Consolas" pitchFamily="34" charset="0"/>
                <a:ea typeface="Consolas" pitchFamily="34" charset="-122"/>
                <a:cs typeface="Consolas" pitchFamily="34" charset="-120"/>
              </a:rPr>
              <a:t>nome:valore</a:t>
            </a:r>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a:t>
            </a:r>
            <a:endParaRPr lang="en-US" sz="3900" dirty="0"/>
          </a:p>
        </p:txBody>
      </p:sp>
      <p:sp>
        <p:nvSpPr>
          <p:cNvPr id="3" name="Text 1"/>
          <p:cNvSpPr/>
          <p:nvPr/>
        </p:nvSpPr>
        <p:spPr>
          <a:xfrm>
            <a:off x="829032" y="3943826"/>
            <a:ext cx="12972336" cy="379095"/>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prima linea di richiesta è sempre formata da una singola riga e composta da 3 elementi:</a:t>
            </a:r>
            <a:endParaRPr lang="en-US" sz="1850" dirty="0"/>
          </a:p>
        </p:txBody>
      </p:sp>
      <p:pic>
        <p:nvPicPr>
          <p:cNvPr id="4" name="Image 0" descr="preencoded.png">    </p:cNvPr>
          <p:cNvPicPr>
            <a:picLocks noChangeAspect="1"/>
          </p:cNvPicPr>
          <p:nvPr/>
        </p:nvPicPr>
        <p:blipFill>
          <a:blip r:embed="rId1"/>
          <a:stretch>
            <a:fillRect/>
          </a:stretch>
        </p:blipFill>
        <p:spPr>
          <a:xfrm>
            <a:off x="829032" y="4589383"/>
            <a:ext cx="4204573" cy="455890"/>
          </a:xfrm>
          <a:prstGeom prst="rect">
            <a:avLst/>
          </a:prstGeom>
        </p:spPr>
      </p:pic>
      <p:sp>
        <p:nvSpPr>
          <p:cNvPr id="5" name="Text 2"/>
          <p:cNvSpPr/>
          <p:nvPr/>
        </p:nvSpPr>
        <p:spPr>
          <a:xfrm>
            <a:off x="829032" y="5311735"/>
            <a:ext cx="12972336" cy="379095"/>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risorsa richiesta al server è identificata dall'URI.</a:t>
            </a:r>
            <a:endParaRPr lang="en-US" sz="1850" dirty="0"/>
          </a:p>
        </p:txBody>
      </p:sp>
      <p:sp>
        <p:nvSpPr>
          <p:cNvPr id="6" name="Text 3"/>
          <p:cNvSpPr/>
          <p:nvPr/>
        </p:nvSpPr>
        <p:spPr>
          <a:xfrm>
            <a:off x="829032" y="6046113"/>
            <a:ext cx="12972336" cy="1240869"/>
          </a:xfrm>
          <a:prstGeom prst="rect">
            <a:avLst/>
          </a:prstGeom>
          <a:noFill/>
          <a:ln/>
        </p:spPr>
        <p:txBody>
          <a:bodyPr wrap="square" lIns="0" tIns="0" rIns="0" bIns="0" rtlCol="0" anchor="t"/>
          <a:lstStyle/>
          <a:p>
            <a:pPr algn="l" indent="0" marL="0">
              <a:lnSpc>
                <a:spcPts val="4850"/>
              </a:lnSpc>
              <a:buNone/>
            </a:pPr>
            <a:r>
              <a:rPr lang="en-US" sz="3900" b="1" dirty="0">
                <a:solidFill>
                  <a:srgbClr val="000103"/>
                </a:solidFill>
                <a:latin typeface="Ancizar Serif" pitchFamily="34" charset="0"/>
                <a:ea typeface="Ancizar Serif" pitchFamily="34" charset="-122"/>
                <a:cs typeface="Ancizar Serif" pitchFamily="34" charset="-120"/>
              </a:rPr>
              <a:t>Body</a:t>
            </a:r>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 non è previsto in tutti i metodi, contiene il payload del messaggio con i dati associati alla richiesta.</a:t>
            </a:r>
            <a:endParaRPr lang="en-US" sz="3900" dirty="0"/>
          </a:p>
        </p:txBody>
      </p:sp>
      <p:sp>
        <p:nvSpPr>
          <p:cNvPr id="7"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5"/>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9" name="Text 6"/>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35</a:t>
            </a:r>
            <a:endParaRPr lang="en-US" sz="13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829032" y="1086445"/>
            <a:ext cx="6298406" cy="806529"/>
          </a:xfrm>
          <a:prstGeom prst="rect">
            <a:avLst/>
          </a:prstGeom>
          <a:noFill/>
          <a:ln/>
        </p:spPr>
        <p:txBody>
          <a:bodyPr wrap="square" lIns="0" tIns="0" rIns="0" bIns="0" rtlCol="0" anchor="t"/>
          <a:lstStyle/>
          <a:p>
            <a:pPr algn="l" indent="0" marL="0">
              <a:lnSpc>
                <a:spcPts val="3150"/>
              </a:lnSpc>
              <a:buNone/>
            </a:pPr>
            <a:r>
              <a:rPr lang="en-US" sz="2500" dirty="0">
                <a:solidFill>
                  <a:srgbClr val="000103"/>
                </a:solidFill>
                <a:latin typeface="Ancizar Serif" pitchFamily="34" charset="0"/>
                <a:ea typeface="Ancizar Serif" pitchFamily="34" charset="-122"/>
                <a:cs typeface="Ancizar Serif" pitchFamily="34" charset="-120"/>
              </a:rPr>
              <a:t>Principali metodi presenti in una HTTP Request.</a:t>
            </a:r>
            <a:endParaRPr lang="en-US" sz="2500" dirty="0"/>
          </a:p>
        </p:txBody>
      </p:sp>
      <p:sp>
        <p:nvSpPr>
          <p:cNvPr id="3" name="Text 1"/>
          <p:cNvSpPr/>
          <p:nvPr/>
        </p:nvSpPr>
        <p:spPr>
          <a:xfrm>
            <a:off x="829032" y="1932980"/>
            <a:ext cx="6298406" cy="806529"/>
          </a:xfrm>
          <a:prstGeom prst="rect">
            <a:avLst/>
          </a:prstGeom>
          <a:noFill/>
          <a:ln/>
        </p:spPr>
        <p:txBody>
          <a:bodyPr wrap="square" lIns="0" tIns="0" rIns="0" bIns="0" rtlCol="0" anchor="t"/>
          <a:lstStyle/>
          <a:p>
            <a:pPr algn="l" indent="0" marL="0">
              <a:lnSpc>
                <a:spcPts val="3150"/>
              </a:lnSpc>
              <a:buNone/>
            </a:pPr>
            <a:r>
              <a:rPr lang="en-US" sz="2500" dirty="0">
                <a:solidFill>
                  <a:srgbClr val="000103"/>
                </a:solidFill>
                <a:latin typeface="Ancizar Serif" pitchFamily="34" charset="0"/>
                <a:ea typeface="Ancizar Serif" pitchFamily="34" charset="-122"/>
                <a:cs typeface="Ancizar Serif" pitchFamily="34" charset="-120"/>
              </a:rPr>
              <a:t>Principali campi opzionali dell'head di una HTTP Request.</a:t>
            </a:r>
            <a:endParaRPr lang="en-US" sz="2500" dirty="0"/>
          </a:p>
        </p:txBody>
      </p:sp>
      <p:sp>
        <p:nvSpPr>
          <p:cNvPr id="4" name="Shape 2"/>
          <p:cNvSpPr/>
          <p:nvPr/>
        </p:nvSpPr>
        <p:spPr>
          <a:xfrm>
            <a:off x="7510582" y="1098947"/>
            <a:ext cx="6298406" cy="2519601"/>
          </a:xfrm>
          <a:prstGeom prst="roundRect">
            <a:avLst>
              <a:gd name="adj" fmla="val 363"/>
            </a:avLst>
          </a:prstGeom>
          <a:noFill/>
          <a:ln w="7620">
            <a:solidFill>
              <a:srgbClr val="000000">
                <a:alpha val="8000"/>
              </a:srgbClr>
            </a:solidFill>
            <a:prstDash val="solid"/>
          </a:ln>
        </p:spPr>
      </p:sp>
      <p:sp>
        <p:nvSpPr>
          <p:cNvPr id="5" name="Shape 3"/>
          <p:cNvSpPr/>
          <p:nvPr/>
        </p:nvSpPr>
        <p:spPr>
          <a:xfrm>
            <a:off x="7518202" y="1106567"/>
            <a:ext cx="6282452" cy="338376"/>
          </a:xfrm>
          <a:prstGeom prst="rect">
            <a:avLst/>
          </a:prstGeom>
          <a:solidFill>
            <a:srgbClr val="FFFFFF">
              <a:alpha val="4000"/>
            </a:srgbClr>
          </a:solidFill>
          <a:ln/>
        </p:spPr>
      </p:sp>
      <p:sp>
        <p:nvSpPr>
          <p:cNvPr id="6" name="Text 4"/>
          <p:cNvSpPr/>
          <p:nvPr/>
        </p:nvSpPr>
        <p:spPr>
          <a:xfrm>
            <a:off x="7673102" y="1174194"/>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Metodo</a:t>
            </a:r>
            <a:endParaRPr lang="en-US" sz="1200" dirty="0"/>
          </a:p>
        </p:txBody>
      </p:sp>
      <p:sp>
        <p:nvSpPr>
          <p:cNvPr id="7" name="Text 5"/>
          <p:cNvSpPr/>
          <p:nvPr/>
        </p:nvSpPr>
        <p:spPr>
          <a:xfrm>
            <a:off x="9770745" y="1174194"/>
            <a:ext cx="1778317"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Significato</a:t>
            </a:r>
            <a:endParaRPr lang="en-US" sz="1200" dirty="0"/>
          </a:p>
        </p:txBody>
      </p:sp>
      <p:sp>
        <p:nvSpPr>
          <p:cNvPr id="8" name="Text 6"/>
          <p:cNvSpPr/>
          <p:nvPr/>
        </p:nvSpPr>
        <p:spPr>
          <a:xfrm>
            <a:off x="11864578" y="1174194"/>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Prevede payload</a:t>
            </a:r>
            <a:endParaRPr lang="en-US" sz="1200" dirty="0"/>
          </a:p>
        </p:txBody>
      </p:sp>
      <p:sp>
        <p:nvSpPr>
          <p:cNvPr id="9" name="Shape 7"/>
          <p:cNvSpPr/>
          <p:nvPr/>
        </p:nvSpPr>
        <p:spPr>
          <a:xfrm>
            <a:off x="7518202" y="1444943"/>
            <a:ext cx="6282452" cy="541496"/>
          </a:xfrm>
          <a:prstGeom prst="rect">
            <a:avLst/>
          </a:prstGeom>
          <a:solidFill>
            <a:srgbClr val="000000">
              <a:alpha val="4000"/>
            </a:srgbClr>
          </a:solidFill>
          <a:ln/>
        </p:spPr>
      </p:sp>
      <p:sp>
        <p:nvSpPr>
          <p:cNvPr id="10" name="Text 8"/>
          <p:cNvSpPr/>
          <p:nvPr/>
        </p:nvSpPr>
        <p:spPr>
          <a:xfrm>
            <a:off x="7673102" y="1512570"/>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GET</a:t>
            </a:r>
            <a:endParaRPr lang="en-US" sz="1200" dirty="0"/>
          </a:p>
        </p:txBody>
      </p:sp>
      <p:sp>
        <p:nvSpPr>
          <p:cNvPr id="11" name="Text 9"/>
          <p:cNvSpPr/>
          <p:nvPr/>
        </p:nvSpPr>
        <p:spPr>
          <a:xfrm>
            <a:off x="9770745" y="1512570"/>
            <a:ext cx="1778317"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Richiesta della risorsa indicata nell'URI</a:t>
            </a:r>
            <a:endParaRPr lang="en-US" sz="1200" dirty="0"/>
          </a:p>
        </p:txBody>
      </p:sp>
      <p:sp>
        <p:nvSpPr>
          <p:cNvPr id="12" name="Text 10"/>
          <p:cNvSpPr/>
          <p:nvPr/>
        </p:nvSpPr>
        <p:spPr>
          <a:xfrm>
            <a:off x="11864578" y="1512570"/>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No</a:t>
            </a:r>
            <a:endParaRPr lang="en-US" sz="1200" dirty="0"/>
          </a:p>
        </p:txBody>
      </p:sp>
      <p:sp>
        <p:nvSpPr>
          <p:cNvPr id="13" name="Shape 11"/>
          <p:cNvSpPr/>
          <p:nvPr/>
        </p:nvSpPr>
        <p:spPr>
          <a:xfrm>
            <a:off x="7518202" y="1986439"/>
            <a:ext cx="6282452" cy="541496"/>
          </a:xfrm>
          <a:prstGeom prst="rect">
            <a:avLst/>
          </a:prstGeom>
          <a:solidFill>
            <a:srgbClr val="FFFFFF">
              <a:alpha val="4000"/>
            </a:srgbClr>
          </a:solidFill>
          <a:ln/>
        </p:spPr>
      </p:sp>
      <p:sp>
        <p:nvSpPr>
          <p:cNvPr id="14" name="Text 12"/>
          <p:cNvSpPr/>
          <p:nvPr/>
        </p:nvSpPr>
        <p:spPr>
          <a:xfrm>
            <a:off x="7673102" y="2054066"/>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POST</a:t>
            </a:r>
            <a:endParaRPr lang="en-US" sz="1200" dirty="0"/>
          </a:p>
        </p:txBody>
      </p:sp>
      <p:sp>
        <p:nvSpPr>
          <p:cNvPr id="15" name="Text 13"/>
          <p:cNvSpPr/>
          <p:nvPr/>
        </p:nvSpPr>
        <p:spPr>
          <a:xfrm>
            <a:off x="9770745" y="2054066"/>
            <a:ext cx="1778317"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Invio di nuove informazioni all'URI</a:t>
            </a:r>
            <a:endParaRPr lang="en-US" sz="1200" dirty="0"/>
          </a:p>
        </p:txBody>
      </p:sp>
      <p:sp>
        <p:nvSpPr>
          <p:cNvPr id="16" name="Text 14"/>
          <p:cNvSpPr/>
          <p:nvPr/>
        </p:nvSpPr>
        <p:spPr>
          <a:xfrm>
            <a:off x="11864578" y="2054066"/>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Si</a:t>
            </a:r>
            <a:endParaRPr lang="en-US" sz="1200" dirty="0"/>
          </a:p>
        </p:txBody>
      </p:sp>
      <p:sp>
        <p:nvSpPr>
          <p:cNvPr id="17" name="Shape 15"/>
          <p:cNvSpPr/>
          <p:nvPr/>
        </p:nvSpPr>
        <p:spPr>
          <a:xfrm>
            <a:off x="7518202" y="2527935"/>
            <a:ext cx="6282452" cy="541496"/>
          </a:xfrm>
          <a:prstGeom prst="rect">
            <a:avLst/>
          </a:prstGeom>
          <a:solidFill>
            <a:srgbClr val="000000">
              <a:alpha val="4000"/>
            </a:srgbClr>
          </a:solidFill>
          <a:ln/>
        </p:spPr>
      </p:sp>
      <p:sp>
        <p:nvSpPr>
          <p:cNvPr id="18" name="Text 16"/>
          <p:cNvSpPr/>
          <p:nvPr/>
        </p:nvSpPr>
        <p:spPr>
          <a:xfrm>
            <a:off x="7673102" y="2595562"/>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PUT</a:t>
            </a:r>
            <a:endParaRPr lang="en-US" sz="1200" dirty="0"/>
          </a:p>
        </p:txBody>
      </p:sp>
      <p:sp>
        <p:nvSpPr>
          <p:cNvPr id="19" name="Text 17"/>
          <p:cNvSpPr/>
          <p:nvPr/>
        </p:nvSpPr>
        <p:spPr>
          <a:xfrm>
            <a:off x="9770745" y="2595562"/>
            <a:ext cx="1778317"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Invio di informazioni aggiornate all'URI</a:t>
            </a:r>
            <a:endParaRPr lang="en-US" sz="1200" dirty="0"/>
          </a:p>
        </p:txBody>
      </p:sp>
      <p:sp>
        <p:nvSpPr>
          <p:cNvPr id="20" name="Text 18"/>
          <p:cNvSpPr/>
          <p:nvPr/>
        </p:nvSpPr>
        <p:spPr>
          <a:xfrm>
            <a:off x="11864578" y="2595562"/>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Si</a:t>
            </a:r>
            <a:endParaRPr lang="en-US" sz="1200" dirty="0"/>
          </a:p>
        </p:txBody>
      </p:sp>
      <p:sp>
        <p:nvSpPr>
          <p:cNvPr id="21" name="Shape 19"/>
          <p:cNvSpPr/>
          <p:nvPr/>
        </p:nvSpPr>
        <p:spPr>
          <a:xfrm>
            <a:off x="7518202" y="3069431"/>
            <a:ext cx="6282452" cy="541496"/>
          </a:xfrm>
          <a:prstGeom prst="rect">
            <a:avLst/>
          </a:prstGeom>
          <a:solidFill>
            <a:srgbClr val="FFFFFF">
              <a:alpha val="4000"/>
            </a:srgbClr>
          </a:solidFill>
          <a:ln/>
        </p:spPr>
      </p:sp>
      <p:sp>
        <p:nvSpPr>
          <p:cNvPr id="22" name="Text 20"/>
          <p:cNvSpPr/>
          <p:nvPr/>
        </p:nvSpPr>
        <p:spPr>
          <a:xfrm>
            <a:off x="7673102" y="3137059"/>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DELETE</a:t>
            </a:r>
            <a:endParaRPr lang="en-US" sz="1200" dirty="0"/>
          </a:p>
        </p:txBody>
      </p:sp>
      <p:sp>
        <p:nvSpPr>
          <p:cNvPr id="23" name="Text 21"/>
          <p:cNvSpPr/>
          <p:nvPr/>
        </p:nvSpPr>
        <p:spPr>
          <a:xfrm>
            <a:off x="9770745" y="3137059"/>
            <a:ext cx="1778317"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Cancellazione della risorsa indicata nell'URI</a:t>
            </a:r>
            <a:endParaRPr lang="en-US" sz="1200" dirty="0"/>
          </a:p>
        </p:txBody>
      </p:sp>
      <p:sp>
        <p:nvSpPr>
          <p:cNvPr id="24" name="Text 22"/>
          <p:cNvSpPr/>
          <p:nvPr/>
        </p:nvSpPr>
        <p:spPr>
          <a:xfrm>
            <a:off x="11864578" y="3137059"/>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No</a:t>
            </a:r>
            <a:endParaRPr lang="en-US" sz="1200" dirty="0"/>
          </a:p>
        </p:txBody>
      </p:sp>
      <p:sp>
        <p:nvSpPr>
          <p:cNvPr id="25" name="Shape 23"/>
          <p:cNvSpPr/>
          <p:nvPr/>
        </p:nvSpPr>
        <p:spPr>
          <a:xfrm>
            <a:off x="7510582" y="3731062"/>
            <a:ext cx="6298406" cy="3399473"/>
          </a:xfrm>
          <a:prstGeom prst="roundRect">
            <a:avLst>
              <a:gd name="adj" fmla="val 269"/>
            </a:avLst>
          </a:prstGeom>
          <a:noFill/>
          <a:ln w="7620">
            <a:solidFill>
              <a:srgbClr val="000000">
                <a:alpha val="8000"/>
              </a:srgbClr>
            </a:solidFill>
            <a:prstDash val="solid"/>
          </a:ln>
        </p:spPr>
      </p:sp>
      <p:sp>
        <p:nvSpPr>
          <p:cNvPr id="26" name="Shape 24"/>
          <p:cNvSpPr/>
          <p:nvPr/>
        </p:nvSpPr>
        <p:spPr>
          <a:xfrm>
            <a:off x="7518202" y="3738682"/>
            <a:ext cx="6283166" cy="338376"/>
          </a:xfrm>
          <a:prstGeom prst="rect">
            <a:avLst/>
          </a:prstGeom>
          <a:solidFill>
            <a:srgbClr val="FFFFFF">
              <a:alpha val="4000"/>
            </a:srgbClr>
          </a:solidFill>
          <a:ln/>
        </p:spPr>
      </p:sp>
      <p:sp>
        <p:nvSpPr>
          <p:cNvPr id="27" name="Text 25"/>
          <p:cNvSpPr/>
          <p:nvPr/>
        </p:nvSpPr>
        <p:spPr>
          <a:xfrm>
            <a:off x="7672149" y="3806309"/>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Campo</a:t>
            </a:r>
            <a:endParaRPr lang="en-US" sz="1200" dirty="0"/>
          </a:p>
        </p:txBody>
      </p:sp>
      <p:sp>
        <p:nvSpPr>
          <p:cNvPr id="28" name="Text 26"/>
          <p:cNvSpPr/>
          <p:nvPr/>
        </p:nvSpPr>
        <p:spPr>
          <a:xfrm>
            <a:off x="10817543" y="3806309"/>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Significato</a:t>
            </a:r>
            <a:endParaRPr lang="en-US" sz="1200" dirty="0"/>
          </a:p>
        </p:txBody>
      </p:sp>
      <p:sp>
        <p:nvSpPr>
          <p:cNvPr id="29" name="Shape 27"/>
          <p:cNvSpPr/>
          <p:nvPr/>
        </p:nvSpPr>
        <p:spPr>
          <a:xfrm>
            <a:off x="7518202" y="4077057"/>
            <a:ext cx="6283166" cy="338376"/>
          </a:xfrm>
          <a:prstGeom prst="rect">
            <a:avLst/>
          </a:prstGeom>
          <a:solidFill>
            <a:srgbClr val="000000">
              <a:alpha val="4000"/>
            </a:srgbClr>
          </a:solidFill>
          <a:ln/>
        </p:spPr>
      </p:sp>
      <p:sp>
        <p:nvSpPr>
          <p:cNvPr id="30" name="Text 28"/>
          <p:cNvSpPr/>
          <p:nvPr/>
        </p:nvSpPr>
        <p:spPr>
          <a:xfrm>
            <a:off x="7672149" y="4144685"/>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Accept</a:t>
            </a:r>
            <a:endParaRPr lang="en-US" sz="1200" dirty="0"/>
          </a:p>
        </p:txBody>
      </p:sp>
      <p:sp>
        <p:nvSpPr>
          <p:cNvPr id="31" name="Text 29"/>
          <p:cNvSpPr/>
          <p:nvPr/>
        </p:nvSpPr>
        <p:spPr>
          <a:xfrm>
            <a:off x="10817543" y="4144685"/>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Tipi di dati accettati</a:t>
            </a:r>
            <a:endParaRPr lang="en-US" sz="1200" dirty="0"/>
          </a:p>
        </p:txBody>
      </p:sp>
      <p:sp>
        <p:nvSpPr>
          <p:cNvPr id="32" name="Shape 30"/>
          <p:cNvSpPr/>
          <p:nvPr/>
        </p:nvSpPr>
        <p:spPr>
          <a:xfrm>
            <a:off x="7518202" y="4415433"/>
            <a:ext cx="6283166" cy="541496"/>
          </a:xfrm>
          <a:prstGeom prst="rect">
            <a:avLst/>
          </a:prstGeom>
          <a:solidFill>
            <a:srgbClr val="FFFFFF">
              <a:alpha val="4000"/>
            </a:srgbClr>
          </a:solidFill>
          <a:ln/>
        </p:spPr>
      </p:sp>
      <p:sp>
        <p:nvSpPr>
          <p:cNvPr id="33" name="Text 31"/>
          <p:cNvSpPr/>
          <p:nvPr/>
        </p:nvSpPr>
        <p:spPr>
          <a:xfrm>
            <a:off x="7672149" y="4483060"/>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Connection</a:t>
            </a:r>
            <a:endParaRPr lang="en-US" sz="1200" dirty="0"/>
          </a:p>
        </p:txBody>
      </p:sp>
      <p:sp>
        <p:nvSpPr>
          <p:cNvPr id="34" name="Text 32"/>
          <p:cNvSpPr/>
          <p:nvPr/>
        </p:nvSpPr>
        <p:spPr>
          <a:xfrm>
            <a:off x="10817543" y="4483060"/>
            <a:ext cx="2829878"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Controlla se la connessione di rete resta aperta dopo la fine della transazione</a:t>
            </a:r>
            <a:endParaRPr lang="en-US" sz="1200" dirty="0"/>
          </a:p>
        </p:txBody>
      </p:sp>
      <p:sp>
        <p:nvSpPr>
          <p:cNvPr id="35" name="Shape 33"/>
          <p:cNvSpPr/>
          <p:nvPr/>
        </p:nvSpPr>
        <p:spPr>
          <a:xfrm>
            <a:off x="7518202" y="4956929"/>
            <a:ext cx="6283166" cy="338376"/>
          </a:xfrm>
          <a:prstGeom prst="rect">
            <a:avLst/>
          </a:prstGeom>
          <a:solidFill>
            <a:srgbClr val="000000">
              <a:alpha val="4000"/>
            </a:srgbClr>
          </a:solidFill>
          <a:ln/>
        </p:spPr>
      </p:sp>
      <p:sp>
        <p:nvSpPr>
          <p:cNvPr id="36" name="Text 34"/>
          <p:cNvSpPr/>
          <p:nvPr/>
        </p:nvSpPr>
        <p:spPr>
          <a:xfrm>
            <a:off x="7672149" y="5024557"/>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Content-Length</a:t>
            </a:r>
            <a:endParaRPr lang="en-US" sz="1200" dirty="0"/>
          </a:p>
        </p:txBody>
      </p:sp>
      <p:sp>
        <p:nvSpPr>
          <p:cNvPr id="37" name="Text 35"/>
          <p:cNvSpPr/>
          <p:nvPr/>
        </p:nvSpPr>
        <p:spPr>
          <a:xfrm>
            <a:off x="10817543" y="5024557"/>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Lunghezza del body (se previsto)</a:t>
            </a:r>
            <a:endParaRPr lang="en-US" sz="1200" dirty="0"/>
          </a:p>
        </p:txBody>
      </p:sp>
      <p:sp>
        <p:nvSpPr>
          <p:cNvPr id="38" name="Shape 36"/>
          <p:cNvSpPr/>
          <p:nvPr/>
        </p:nvSpPr>
        <p:spPr>
          <a:xfrm>
            <a:off x="7518202" y="5295305"/>
            <a:ext cx="6283166" cy="541496"/>
          </a:xfrm>
          <a:prstGeom prst="rect">
            <a:avLst/>
          </a:prstGeom>
          <a:solidFill>
            <a:srgbClr val="FFFFFF">
              <a:alpha val="4000"/>
            </a:srgbClr>
          </a:solidFill>
          <a:ln/>
        </p:spPr>
      </p:sp>
      <p:sp>
        <p:nvSpPr>
          <p:cNvPr id="39" name="Text 37"/>
          <p:cNvSpPr/>
          <p:nvPr/>
        </p:nvSpPr>
        <p:spPr>
          <a:xfrm>
            <a:off x="7672149" y="5362932"/>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Content-Type</a:t>
            </a:r>
            <a:endParaRPr lang="en-US" sz="1200" dirty="0"/>
          </a:p>
        </p:txBody>
      </p:sp>
      <p:sp>
        <p:nvSpPr>
          <p:cNvPr id="40" name="Text 38"/>
          <p:cNvSpPr/>
          <p:nvPr/>
        </p:nvSpPr>
        <p:spPr>
          <a:xfrm>
            <a:off x="10817543" y="5362932"/>
            <a:ext cx="2829878"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Tipo MIME (codifica dei dati) usato nel body</a:t>
            </a:r>
            <a:endParaRPr lang="en-US" sz="1200" dirty="0"/>
          </a:p>
        </p:txBody>
      </p:sp>
      <p:sp>
        <p:nvSpPr>
          <p:cNvPr id="41" name="Shape 39"/>
          <p:cNvSpPr/>
          <p:nvPr/>
        </p:nvSpPr>
        <p:spPr>
          <a:xfrm>
            <a:off x="7518202" y="5836801"/>
            <a:ext cx="6283166" cy="947738"/>
          </a:xfrm>
          <a:prstGeom prst="rect">
            <a:avLst/>
          </a:prstGeom>
          <a:solidFill>
            <a:srgbClr val="000000">
              <a:alpha val="4000"/>
            </a:srgbClr>
          </a:solidFill>
          <a:ln/>
        </p:spPr>
      </p:sp>
      <p:sp>
        <p:nvSpPr>
          <p:cNvPr id="42" name="Text 40"/>
          <p:cNvSpPr/>
          <p:nvPr/>
        </p:nvSpPr>
        <p:spPr>
          <a:xfrm>
            <a:off x="7672149" y="5904428"/>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Host</a:t>
            </a:r>
            <a:endParaRPr lang="en-US" sz="1200" dirty="0"/>
          </a:p>
        </p:txBody>
      </p:sp>
      <p:sp>
        <p:nvSpPr>
          <p:cNvPr id="43" name="Text 41"/>
          <p:cNvSpPr/>
          <p:nvPr/>
        </p:nvSpPr>
        <p:spPr>
          <a:xfrm>
            <a:off x="10817543" y="5904428"/>
            <a:ext cx="2829878" cy="812483"/>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Nome di dominio del server utilizzato nell'URI, può anche specificare il numero della porta TCP sulla quale il server è in ascolto</a:t>
            </a:r>
            <a:endParaRPr lang="en-US" sz="1200" dirty="0"/>
          </a:p>
        </p:txBody>
      </p:sp>
      <p:sp>
        <p:nvSpPr>
          <p:cNvPr id="44" name="Shape 42"/>
          <p:cNvSpPr/>
          <p:nvPr/>
        </p:nvSpPr>
        <p:spPr>
          <a:xfrm>
            <a:off x="7518202" y="6784538"/>
            <a:ext cx="6283166" cy="338376"/>
          </a:xfrm>
          <a:prstGeom prst="rect">
            <a:avLst/>
          </a:prstGeom>
          <a:solidFill>
            <a:srgbClr val="FFFFFF">
              <a:alpha val="4000"/>
            </a:srgbClr>
          </a:solidFill>
          <a:ln/>
        </p:spPr>
      </p:sp>
      <p:sp>
        <p:nvSpPr>
          <p:cNvPr id="45" name="Text 43"/>
          <p:cNvSpPr/>
          <p:nvPr/>
        </p:nvSpPr>
        <p:spPr>
          <a:xfrm>
            <a:off x="7672149" y="6852166"/>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User-Agent</a:t>
            </a:r>
            <a:endParaRPr lang="en-US" sz="1200" dirty="0"/>
          </a:p>
        </p:txBody>
      </p:sp>
      <p:sp>
        <p:nvSpPr>
          <p:cNvPr id="46" name="Text 44"/>
          <p:cNvSpPr/>
          <p:nvPr/>
        </p:nvSpPr>
        <p:spPr>
          <a:xfrm>
            <a:off x="10817543" y="6852166"/>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Nome del browser/client</a:t>
            </a:r>
            <a:endParaRPr lang="en-US" sz="1200" dirty="0"/>
          </a:p>
        </p:txBody>
      </p:sp>
      <p:sp>
        <p:nvSpPr>
          <p:cNvPr id="47" name="Text 45"/>
          <p:cNvSpPr/>
          <p:nvPr/>
        </p:nvSpPr>
        <p:spPr>
          <a:xfrm>
            <a:off x="142042" y="7741206"/>
            <a:ext cx="1703546" cy="218837"/>
          </a:xfrm>
          <a:prstGeom prst="rect">
            <a:avLst/>
          </a:prstGeom>
          <a:noFill/>
          <a:ln/>
        </p:spPr>
        <p:txBody>
          <a:bodyPr wrap="none" lIns="0" tIns="0" rIns="0" bIns="0" rtlCol="0" anchor="t"/>
          <a:lstStyle/>
          <a:p>
            <a:pPr algn="l" indent="0" marL="0">
              <a:lnSpc>
                <a:spcPts val="17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48" name="Text 46"/>
          <p:cNvSpPr/>
          <p:nvPr/>
        </p:nvSpPr>
        <p:spPr>
          <a:xfrm>
            <a:off x="6483072" y="7741206"/>
            <a:ext cx="1664256" cy="218837"/>
          </a:xfrm>
          <a:prstGeom prst="rect">
            <a:avLst/>
          </a:prstGeom>
          <a:noFill/>
          <a:ln/>
        </p:spPr>
        <p:txBody>
          <a:bodyPr wrap="none" lIns="0" tIns="0" rIns="0" bIns="0" rtlCol="0" anchor="t"/>
          <a:lstStyle/>
          <a:p>
            <a:pPr algn="ctr" indent="0" marL="0">
              <a:lnSpc>
                <a:spcPts val="170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49" name="Text 47"/>
          <p:cNvSpPr/>
          <p:nvPr/>
        </p:nvSpPr>
        <p:spPr>
          <a:xfrm>
            <a:off x="14039255" y="7741206"/>
            <a:ext cx="449104" cy="218837"/>
          </a:xfrm>
          <a:prstGeom prst="rect">
            <a:avLst/>
          </a:prstGeom>
          <a:noFill/>
          <a:ln/>
        </p:spPr>
        <p:txBody>
          <a:bodyPr wrap="none" lIns="0" tIns="0" rIns="0" bIns="0" rtlCol="0" anchor="t"/>
          <a:lstStyle/>
          <a:p>
            <a:pPr algn="r" indent="0" marL="0">
              <a:lnSpc>
                <a:spcPts val="1700"/>
              </a:lnSpc>
              <a:buNone/>
            </a:pPr>
            <a:r>
              <a:rPr lang="en-US" sz="1300" dirty="0">
                <a:solidFill>
                  <a:srgbClr val="030303"/>
                </a:solidFill>
                <a:latin typeface="Ancizar Serif" pitchFamily="34" charset="0"/>
                <a:ea typeface="Ancizar Serif" pitchFamily="34" charset="-122"/>
                <a:cs typeface="Ancizar Serif" pitchFamily="34" charset="-120"/>
              </a:rPr>
              <a:t>36</a:t>
            </a:r>
            <a:endParaRPr lang="en-US" sz="13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829032" y="2016919"/>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HTTP RESPONSE</a:t>
            </a:r>
            <a:endParaRPr lang="en-US" sz="4850" dirty="0"/>
          </a:p>
        </p:txBody>
      </p:sp>
      <p:sp>
        <p:nvSpPr>
          <p:cNvPr id="3" name="Text 1"/>
          <p:cNvSpPr/>
          <p:nvPr/>
        </p:nvSpPr>
        <p:spPr>
          <a:xfrm>
            <a:off x="829032" y="3266123"/>
            <a:ext cx="12972336" cy="379095"/>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Il formato del messaggio HTTP Response inviato dal server al client è mostrato nella figura.</a:t>
            </a:r>
            <a:endParaRPr lang="en-US" sz="1850" dirty="0"/>
          </a:p>
        </p:txBody>
      </p:sp>
      <p:pic>
        <p:nvPicPr>
          <p:cNvPr id="4" name="Image 0" descr="preencoded.png">    </p:cNvPr>
          <p:cNvPicPr>
            <a:picLocks noChangeAspect="1"/>
          </p:cNvPicPr>
          <p:nvPr/>
        </p:nvPicPr>
        <p:blipFill>
          <a:blip r:embed="rId1"/>
          <a:stretch>
            <a:fillRect/>
          </a:stretch>
        </p:blipFill>
        <p:spPr>
          <a:xfrm>
            <a:off x="829032" y="3911679"/>
            <a:ext cx="10052685" cy="2300883"/>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37</a:t>
            </a:r>
            <a:endParaRPr lang="en-US" sz="13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829032" y="1840468"/>
            <a:ext cx="12972336" cy="1451729"/>
          </a:xfrm>
          <a:prstGeom prst="rect">
            <a:avLst/>
          </a:prstGeom>
          <a:noFill/>
          <a:ln/>
        </p:spPr>
        <p:txBody>
          <a:bodyPr wrap="square" lIns="0" tIns="0" rIns="0" bIns="0" rtlCol="0" anchor="t"/>
          <a:lstStyle/>
          <a:p>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Head</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formato dalla prima riga (obbligatoria) che contiene il risultato dell'esecuzione della richiesta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status code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e da successive linee opzionali che specificano, una per riga, alcune informazioni sulla risorsa restituita, sul server e sulla connessione, usando la sintassi </a:t>
            </a:r>
            <a:pPr algn="l" indent="0" marL="0">
              <a:lnSpc>
                <a:spcPts val="3700"/>
              </a:lnSpc>
              <a:buNone/>
            </a:pPr>
            <a:r>
              <a:rPr lang="en-US" sz="2300" dirty="0">
                <a:solidFill>
                  <a:srgbClr val="030303"/>
                </a:solidFill>
                <a:highlight>
                  <a:srgbClr val="F2F2F2"/>
                </a:highlight>
                <a:latin typeface="Consolas" pitchFamily="34" charset="0"/>
                <a:ea typeface="Consolas" pitchFamily="34" charset="-122"/>
                <a:cs typeface="Consolas" pitchFamily="34" charset="-120"/>
              </a:rPr>
              <a:t>nome:valore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sp>
        <p:nvSpPr>
          <p:cNvPr id="3" name="Text 1"/>
          <p:cNvSpPr/>
          <p:nvPr/>
        </p:nvSpPr>
        <p:spPr>
          <a:xfrm>
            <a:off x="829032" y="3558659"/>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La prima linea di richiesta è sempre formata da una singola riga e composta da 3 elementi: la versione del protocollo, lo status code e la sua descrizione</a:t>
            </a:r>
            <a:endParaRPr lang="en-US" sz="2300" dirty="0"/>
          </a:p>
        </p:txBody>
      </p:sp>
      <p:pic>
        <p:nvPicPr>
          <p:cNvPr id="4" name="Image 0" descr="preencoded.png">    </p:cNvPr>
          <p:cNvPicPr>
            <a:picLocks noChangeAspect="1"/>
          </p:cNvPicPr>
          <p:nvPr/>
        </p:nvPicPr>
        <p:blipFill>
          <a:blip r:embed="rId1"/>
          <a:stretch>
            <a:fillRect/>
          </a:stretch>
        </p:blipFill>
        <p:spPr>
          <a:xfrm>
            <a:off x="829032" y="5039082"/>
            <a:ext cx="6468189" cy="556498"/>
          </a:xfrm>
          <a:prstGeom prst="rect">
            <a:avLst/>
          </a:prstGeom>
        </p:spPr>
      </p:pic>
      <p:sp>
        <p:nvSpPr>
          <p:cNvPr id="5" name="Text 2"/>
          <p:cNvSpPr/>
          <p:nvPr/>
        </p:nvSpPr>
        <p:spPr>
          <a:xfrm>
            <a:off x="7882771" y="4985742"/>
            <a:ext cx="5926098" cy="379095"/>
          </a:xfrm>
          <a:prstGeom prst="rect">
            <a:avLst/>
          </a:prstGeom>
          <a:noFill/>
          <a:ln/>
        </p:spPr>
        <p:txBody>
          <a:bodyPr wrap="none" lIns="0" tIns="0" rIns="0" bIns="0" rtlCol="0" anchor="t"/>
          <a:lstStyle/>
          <a:p>
            <a:pPr algn="l" indent="0" marL="0">
              <a:lnSpc>
                <a:spcPts val="2950"/>
              </a:lnSpc>
              <a:buNone/>
            </a:pPr>
            <a:endParaRPr lang="en-US" sz="1850" dirty="0"/>
          </a:p>
        </p:txBody>
      </p:sp>
      <p:sp>
        <p:nvSpPr>
          <p:cNvPr id="6" name="Text 3"/>
          <p:cNvSpPr/>
          <p:nvPr/>
        </p:nvSpPr>
        <p:spPr>
          <a:xfrm>
            <a:off x="829032" y="6128504"/>
            <a:ext cx="12972336" cy="473750"/>
          </a:xfrm>
          <a:prstGeom prst="rect">
            <a:avLst/>
          </a:prstGeom>
          <a:noFill/>
          <a:ln/>
        </p:spPr>
        <p:txBody>
          <a:bodyPr wrap="none" lIns="0" tIns="0" rIns="0" bIns="0" rtlCol="0" anchor="t"/>
          <a:lstStyle/>
          <a:p>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Body</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non è previsto in tutte le risposte, contiene il payload del messaggio.</a:t>
            </a:r>
            <a:endParaRPr lang="en-US" sz="2300" dirty="0"/>
          </a:p>
        </p:txBody>
      </p:sp>
      <p:sp>
        <p:nvSpPr>
          <p:cNvPr id="7"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5"/>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9" name="Text 6"/>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38</a:t>
            </a:r>
            <a:endParaRPr lang="en-US" sz="13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Text 0"/>
          <p:cNvSpPr/>
          <p:nvPr/>
        </p:nvSpPr>
        <p:spPr>
          <a:xfrm>
            <a:off x="829032" y="1588413"/>
            <a:ext cx="6197203" cy="1240869"/>
          </a:xfrm>
          <a:prstGeom prst="rect">
            <a:avLst/>
          </a:prstGeom>
          <a:noFill/>
          <a:ln/>
        </p:spPr>
        <p:txBody>
          <a:bodyPr wrap="squar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I principali codici di stato di HTTP Response</a:t>
            </a:r>
            <a:endParaRPr lang="en-US" sz="3900" dirty="0"/>
          </a:p>
        </p:txBody>
      </p:sp>
      <p:sp>
        <p:nvSpPr>
          <p:cNvPr id="3" name="Text 1"/>
          <p:cNvSpPr/>
          <p:nvPr/>
        </p:nvSpPr>
        <p:spPr>
          <a:xfrm>
            <a:off x="829032" y="2923937"/>
            <a:ext cx="6197203" cy="1240869"/>
          </a:xfrm>
          <a:prstGeom prst="rect">
            <a:avLst/>
          </a:prstGeom>
          <a:noFill/>
          <a:ln/>
        </p:spPr>
        <p:txBody>
          <a:bodyPr wrap="squar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I principali campi opzionali della HTTP Response</a:t>
            </a:r>
            <a:endParaRPr lang="en-US" sz="3900" dirty="0"/>
          </a:p>
        </p:txBody>
      </p:sp>
      <p:pic>
        <p:nvPicPr>
          <p:cNvPr id="4" name="Image 0" descr="preencoded.png">    </p:cNvPr>
          <p:cNvPicPr>
            <a:picLocks noChangeAspect="1"/>
          </p:cNvPicPr>
          <p:nvPr/>
        </p:nvPicPr>
        <p:blipFill>
          <a:blip r:embed="rId1"/>
          <a:stretch>
            <a:fillRect/>
          </a:stretch>
        </p:blipFill>
        <p:spPr>
          <a:xfrm>
            <a:off x="7611785" y="1618059"/>
            <a:ext cx="6197203" cy="4993362"/>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39</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29032" y="900470"/>
            <a:ext cx="12972336" cy="1395889"/>
          </a:xfrm>
          <a:prstGeom prst="rect">
            <a:avLst/>
          </a:prstGeom>
          <a:noFill/>
          <a:ln/>
        </p:spPr>
        <p:txBody>
          <a:bodyPr wrap="square" lIns="0" tIns="0" rIns="0" bIns="0" rtlCol="0" anchor="t"/>
          <a:lstStyle/>
          <a:p>
            <a:pPr algn="l" indent="0" marL="0">
              <a:lnSpc>
                <a:spcPts val="5450"/>
              </a:lnSpc>
              <a:buNone/>
            </a:pPr>
            <a:r>
              <a:rPr lang="en-US" sz="4350" dirty="0">
                <a:solidFill>
                  <a:srgbClr val="000103"/>
                </a:solidFill>
                <a:latin typeface="Ancizar Serif" pitchFamily="34" charset="0"/>
                <a:ea typeface="Ancizar Serif" pitchFamily="34" charset="-122"/>
                <a:cs typeface="Ancizar Serif" pitchFamily="34" charset="-120"/>
              </a:rPr>
              <a:t>Principali caratteristiche del sistema centralizzato e del sistema distribuito</a:t>
            </a:r>
            <a:endParaRPr lang="en-US" sz="4350" dirty="0"/>
          </a:p>
        </p:txBody>
      </p:sp>
      <p:sp>
        <p:nvSpPr>
          <p:cNvPr id="3" name="Shape 1"/>
          <p:cNvSpPr/>
          <p:nvPr/>
        </p:nvSpPr>
        <p:spPr>
          <a:xfrm>
            <a:off x="829032" y="2680097"/>
            <a:ext cx="12972336" cy="4648914"/>
          </a:xfrm>
          <a:prstGeom prst="roundRect">
            <a:avLst>
              <a:gd name="adj" fmla="val 197"/>
            </a:avLst>
          </a:prstGeom>
          <a:noFill/>
          <a:ln w="7620">
            <a:solidFill>
              <a:srgbClr val="000000">
                <a:alpha val="8000"/>
              </a:srgbClr>
            </a:solidFill>
            <a:prstDash val="solid"/>
          </a:ln>
        </p:spPr>
      </p:sp>
      <p:sp>
        <p:nvSpPr>
          <p:cNvPr id="4" name="Shape 2"/>
          <p:cNvSpPr/>
          <p:nvPr/>
        </p:nvSpPr>
        <p:spPr>
          <a:xfrm>
            <a:off x="836652" y="2687717"/>
            <a:ext cx="12957096" cy="569357"/>
          </a:xfrm>
          <a:prstGeom prst="rect">
            <a:avLst/>
          </a:prstGeom>
          <a:solidFill>
            <a:srgbClr val="FFFFFF">
              <a:alpha val="4000"/>
            </a:srgbClr>
          </a:solidFill>
          <a:ln/>
        </p:spPr>
      </p:sp>
      <p:sp>
        <p:nvSpPr>
          <p:cNvPr id="5" name="Text 3"/>
          <p:cNvSpPr/>
          <p:nvPr/>
        </p:nvSpPr>
        <p:spPr>
          <a:xfrm>
            <a:off x="1049774" y="2810351"/>
            <a:ext cx="6048494" cy="324088"/>
          </a:xfrm>
          <a:prstGeom prst="rect">
            <a:avLst/>
          </a:prstGeom>
          <a:noFill/>
          <a:ln/>
        </p:spPr>
        <p:txBody>
          <a:bodyPr wrap="none" lIns="0" tIns="0" rIns="0" bIns="0" rtlCol="0" anchor="t"/>
          <a:lstStyle/>
          <a:p>
            <a:pPr algn="l" indent="0" marL="0">
              <a:lnSpc>
                <a:spcPts val="2550"/>
              </a:lnSpc>
              <a:buNone/>
            </a:pPr>
            <a:r>
              <a:rPr lang="en-US" sz="1650" b="1" dirty="0">
                <a:solidFill>
                  <a:srgbClr val="030303"/>
                </a:solidFill>
                <a:latin typeface="Ancizar Serif" pitchFamily="34" charset="0"/>
                <a:ea typeface="Ancizar Serif" pitchFamily="34" charset="-122"/>
                <a:cs typeface="Ancizar Serif" pitchFamily="34" charset="-120"/>
              </a:rPr>
              <a:t>Sistema centralizzato</a:t>
            </a:r>
            <a:endParaRPr lang="en-US" sz="1650" dirty="0"/>
          </a:p>
        </p:txBody>
      </p:sp>
      <p:sp>
        <p:nvSpPr>
          <p:cNvPr id="6" name="Text 4"/>
          <p:cNvSpPr/>
          <p:nvPr/>
        </p:nvSpPr>
        <p:spPr>
          <a:xfrm>
            <a:off x="7532132" y="2810351"/>
            <a:ext cx="6048494" cy="324088"/>
          </a:xfrm>
          <a:prstGeom prst="rect">
            <a:avLst/>
          </a:prstGeom>
          <a:noFill/>
          <a:ln/>
        </p:spPr>
        <p:txBody>
          <a:bodyPr wrap="none" lIns="0" tIns="0" rIns="0" bIns="0" rtlCol="0" anchor="t"/>
          <a:lstStyle/>
          <a:p>
            <a:pPr algn="l" indent="0" marL="0">
              <a:lnSpc>
                <a:spcPts val="2550"/>
              </a:lnSpc>
              <a:buNone/>
            </a:pPr>
            <a:r>
              <a:rPr lang="en-US" sz="1650" b="1" dirty="0">
                <a:solidFill>
                  <a:srgbClr val="030303"/>
                </a:solidFill>
                <a:latin typeface="Ancizar Serif" pitchFamily="34" charset="0"/>
                <a:ea typeface="Ancizar Serif" pitchFamily="34" charset="-122"/>
                <a:cs typeface="Ancizar Serif" pitchFamily="34" charset="-120"/>
              </a:rPr>
              <a:t>Sistema distribuito</a:t>
            </a:r>
            <a:endParaRPr lang="en-US" sz="1650" dirty="0"/>
          </a:p>
        </p:txBody>
      </p:sp>
      <p:sp>
        <p:nvSpPr>
          <p:cNvPr id="7" name="Shape 5"/>
          <p:cNvSpPr/>
          <p:nvPr/>
        </p:nvSpPr>
        <p:spPr>
          <a:xfrm>
            <a:off x="836652" y="3257074"/>
            <a:ext cx="12957096" cy="569357"/>
          </a:xfrm>
          <a:prstGeom prst="rect">
            <a:avLst/>
          </a:prstGeom>
          <a:solidFill>
            <a:srgbClr val="000000">
              <a:alpha val="4000"/>
            </a:srgbClr>
          </a:solidFill>
          <a:ln/>
        </p:spPr>
      </p:sp>
      <p:sp>
        <p:nvSpPr>
          <p:cNvPr id="8" name="Text 6"/>
          <p:cNvSpPr/>
          <p:nvPr/>
        </p:nvSpPr>
        <p:spPr>
          <a:xfrm>
            <a:off x="1049774" y="3379708"/>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Un unico sistema con parti non autonome.</a:t>
            </a:r>
            <a:endParaRPr lang="en-US" sz="1650" dirty="0"/>
          </a:p>
        </p:txBody>
      </p:sp>
      <p:sp>
        <p:nvSpPr>
          <p:cNvPr id="9" name="Text 7"/>
          <p:cNvSpPr/>
          <p:nvPr/>
        </p:nvSpPr>
        <p:spPr>
          <a:xfrm>
            <a:off x="7532132" y="3379708"/>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Il sistema è costituito da molteplici componenti autonome.</a:t>
            </a:r>
            <a:endParaRPr lang="en-US" sz="1650" dirty="0"/>
          </a:p>
        </p:txBody>
      </p:sp>
      <p:sp>
        <p:nvSpPr>
          <p:cNvPr id="10" name="Shape 8"/>
          <p:cNvSpPr/>
          <p:nvPr/>
        </p:nvSpPr>
        <p:spPr>
          <a:xfrm>
            <a:off x="836652" y="3826431"/>
            <a:ext cx="12957096" cy="569357"/>
          </a:xfrm>
          <a:prstGeom prst="rect">
            <a:avLst/>
          </a:prstGeom>
          <a:solidFill>
            <a:srgbClr val="FFFFFF">
              <a:alpha val="4000"/>
            </a:srgbClr>
          </a:solidFill>
          <a:ln/>
        </p:spPr>
      </p:sp>
      <p:sp>
        <p:nvSpPr>
          <p:cNvPr id="11" name="Text 9"/>
          <p:cNvSpPr/>
          <p:nvPr/>
        </p:nvSpPr>
        <p:spPr>
          <a:xfrm>
            <a:off x="1049774" y="3949065"/>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Tutte le risorse sono accessibili.</a:t>
            </a:r>
            <a:endParaRPr lang="en-US" sz="1650" dirty="0"/>
          </a:p>
        </p:txBody>
      </p:sp>
      <p:sp>
        <p:nvSpPr>
          <p:cNvPr id="12" name="Text 10"/>
          <p:cNvSpPr/>
          <p:nvPr/>
        </p:nvSpPr>
        <p:spPr>
          <a:xfrm>
            <a:off x="7532132" y="3949065"/>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Alcune risorse potrebbero non essere accessibili.</a:t>
            </a:r>
            <a:endParaRPr lang="en-US" sz="1650" dirty="0"/>
          </a:p>
        </p:txBody>
      </p:sp>
      <p:sp>
        <p:nvSpPr>
          <p:cNvPr id="13" name="Shape 11"/>
          <p:cNvSpPr/>
          <p:nvPr/>
        </p:nvSpPr>
        <p:spPr>
          <a:xfrm>
            <a:off x="836652" y="4395788"/>
            <a:ext cx="12957096" cy="569357"/>
          </a:xfrm>
          <a:prstGeom prst="rect">
            <a:avLst/>
          </a:prstGeom>
          <a:solidFill>
            <a:srgbClr val="000000">
              <a:alpha val="4000"/>
            </a:srgbClr>
          </a:solidFill>
          <a:ln/>
        </p:spPr>
      </p:sp>
      <p:sp>
        <p:nvSpPr>
          <p:cNvPr id="14" name="Text 12"/>
          <p:cNvSpPr/>
          <p:nvPr/>
        </p:nvSpPr>
        <p:spPr>
          <a:xfrm>
            <a:off x="1049774" y="4518422"/>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Il software è eseguito da un solo processo.</a:t>
            </a:r>
            <a:endParaRPr lang="en-US" sz="1650" dirty="0"/>
          </a:p>
        </p:txBody>
      </p:sp>
      <p:sp>
        <p:nvSpPr>
          <p:cNvPr id="15" name="Text 13"/>
          <p:cNvSpPr/>
          <p:nvPr/>
        </p:nvSpPr>
        <p:spPr>
          <a:xfrm>
            <a:off x="7532132" y="4518422"/>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Il software è eseguito da processi diversi su processori differenti.</a:t>
            </a:r>
            <a:endParaRPr lang="en-US" sz="1650" dirty="0"/>
          </a:p>
        </p:txBody>
      </p:sp>
      <p:sp>
        <p:nvSpPr>
          <p:cNvPr id="16" name="Shape 14"/>
          <p:cNvSpPr/>
          <p:nvPr/>
        </p:nvSpPr>
        <p:spPr>
          <a:xfrm>
            <a:off x="836652" y="4965144"/>
            <a:ext cx="12957096" cy="569357"/>
          </a:xfrm>
          <a:prstGeom prst="rect">
            <a:avLst/>
          </a:prstGeom>
          <a:solidFill>
            <a:srgbClr val="FFFFFF">
              <a:alpha val="4000"/>
            </a:srgbClr>
          </a:solidFill>
          <a:ln/>
        </p:spPr>
      </p:sp>
      <p:sp>
        <p:nvSpPr>
          <p:cNvPr id="17" name="Text 15"/>
          <p:cNvSpPr/>
          <p:nvPr/>
        </p:nvSpPr>
        <p:spPr>
          <a:xfrm>
            <a:off x="1049774" y="5087779"/>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Un unico punto di controllo.</a:t>
            </a:r>
            <a:endParaRPr lang="en-US" sz="1650" dirty="0"/>
          </a:p>
        </p:txBody>
      </p:sp>
      <p:sp>
        <p:nvSpPr>
          <p:cNvPr id="18" name="Text 16"/>
          <p:cNvSpPr/>
          <p:nvPr/>
        </p:nvSpPr>
        <p:spPr>
          <a:xfrm>
            <a:off x="7532132" y="5087779"/>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Molteplici punti di controllo.</a:t>
            </a:r>
            <a:endParaRPr lang="en-US" sz="1650" dirty="0"/>
          </a:p>
        </p:txBody>
      </p:sp>
      <p:sp>
        <p:nvSpPr>
          <p:cNvPr id="19" name="Shape 17"/>
          <p:cNvSpPr/>
          <p:nvPr/>
        </p:nvSpPr>
        <p:spPr>
          <a:xfrm>
            <a:off x="836652" y="5534501"/>
            <a:ext cx="12957096" cy="893445"/>
          </a:xfrm>
          <a:prstGeom prst="rect">
            <a:avLst/>
          </a:prstGeom>
          <a:solidFill>
            <a:srgbClr val="000000">
              <a:alpha val="4000"/>
            </a:srgbClr>
          </a:solidFill>
          <a:ln/>
        </p:spPr>
      </p:sp>
      <p:sp>
        <p:nvSpPr>
          <p:cNvPr id="20" name="Text 18"/>
          <p:cNvSpPr/>
          <p:nvPr/>
        </p:nvSpPr>
        <p:spPr>
          <a:xfrm>
            <a:off x="1049774" y="5657136"/>
            <a:ext cx="6048494" cy="648176"/>
          </a:xfrm>
          <a:prstGeom prst="rect">
            <a:avLst/>
          </a:prstGeom>
          <a:noFill/>
          <a:ln/>
        </p:spPr>
        <p:txBody>
          <a:bodyPr wrap="squar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Un unico punto di vulnerabilità (failure): una parte malfunzionante potrebbe bloccare tutto il sistema.</a:t>
            </a:r>
            <a:endParaRPr lang="en-US" sz="1650" dirty="0"/>
          </a:p>
        </p:txBody>
      </p:sp>
      <p:sp>
        <p:nvSpPr>
          <p:cNvPr id="21" name="Text 19"/>
          <p:cNvSpPr/>
          <p:nvPr/>
        </p:nvSpPr>
        <p:spPr>
          <a:xfrm>
            <a:off x="7532132" y="5657136"/>
            <a:ext cx="6048494" cy="648176"/>
          </a:xfrm>
          <a:prstGeom prst="rect">
            <a:avLst/>
          </a:prstGeom>
          <a:noFill/>
          <a:ln/>
        </p:spPr>
        <p:txBody>
          <a:bodyPr wrap="squar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Molteplici punti di vulnerabilità: è difficile che il sistema si blocchi completamente.</a:t>
            </a:r>
            <a:endParaRPr lang="en-US" sz="1650" dirty="0"/>
          </a:p>
        </p:txBody>
      </p:sp>
      <p:sp>
        <p:nvSpPr>
          <p:cNvPr id="22" name="Shape 20"/>
          <p:cNvSpPr/>
          <p:nvPr/>
        </p:nvSpPr>
        <p:spPr>
          <a:xfrm>
            <a:off x="836652" y="6427946"/>
            <a:ext cx="12957096" cy="893445"/>
          </a:xfrm>
          <a:prstGeom prst="rect">
            <a:avLst/>
          </a:prstGeom>
          <a:solidFill>
            <a:srgbClr val="FFFFFF">
              <a:alpha val="4000"/>
            </a:srgbClr>
          </a:solidFill>
          <a:ln/>
        </p:spPr>
      </p:sp>
      <p:sp>
        <p:nvSpPr>
          <p:cNvPr id="23" name="Text 21"/>
          <p:cNvSpPr/>
          <p:nvPr/>
        </p:nvSpPr>
        <p:spPr>
          <a:xfrm>
            <a:off x="1049774" y="6550581"/>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Usa il clock del computer per sincronizzare i processi.</a:t>
            </a:r>
            <a:endParaRPr lang="en-US" sz="1650" dirty="0"/>
          </a:p>
        </p:txBody>
      </p:sp>
      <p:sp>
        <p:nvSpPr>
          <p:cNvPr id="24" name="Text 22"/>
          <p:cNvSpPr/>
          <p:nvPr/>
        </p:nvSpPr>
        <p:spPr>
          <a:xfrm>
            <a:off x="7532132" y="6550581"/>
            <a:ext cx="6048494" cy="648176"/>
          </a:xfrm>
          <a:prstGeom prst="rect">
            <a:avLst/>
          </a:prstGeom>
          <a:noFill/>
          <a:ln/>
        </p:spPr>
        <p:txBody>
          <a:bodyPr wrap="squar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Sono presenti molteplici clock e non necessariamente sincronizzati tra loro.</a:t>
            </a:r>
            <a:endParaRPr lang="en-US" sz="1650" dirty="0"/>
          </a:p>
        </p:txBody>
      </p:sp>
      <p:sp>
        <p:nvSpPr>
          <p:cNvPr id="25" name="Text 23"/>
          <p:cNvSpPr/>
          <p:nvPr/>
        </p:nvSpPr>
        <p:spPr>
          <a:xfrm>
            <a:off x="142042" y="7724537"/>
            <a:ext cx="1626989" cy="252055"/>
          </a:xfrm>
          <a:prstGeom prst="rect">
            <a:avLst/>
          </a:prstGeom>
          <a:noFill/>
          <a:ln/>
        </p:spPr>
        <p:txBody>
          <a:bodyPr wrap="none" lIns="0" tIns="0" rIns="0" bIns="0" rtlCol="0" anchor="t"/>
          <a:lstStyle/>
          <a:p>
            <a:pPr algn="l"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26" name="Text 24"/>
          <p:cNvSpPr/>
          <p:nvPr/>
        </p:nvSpPr>
        <p:spPr>
          <a:xfrm>
            <a:off x="6510695" y="7724537"/>
            <a:ext cx="1609011" cy="252055"/>
          </a:xfrm>
          <a:prstGeom prst="rect">
            <a:avLst/>
          </a:prstGeom>
          <a:noFill/>
          <a:ln/>
        </p:spPr>
        <p:txBody>
          <a:bodyPr wrap="none" lIns="0" tIns="0" rIns="0" bIns="0" rtlCol="0" anchor="t"/>
          <a:lstStyle/>
          <a:p>
            <a:pPr algn="ctr"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27" name="Text 25"/>
          <p:cNvSpPr/>
          <p:nvPr/>
        </p:nvSpPr>
        <p:spPr>
          <a:xfrm>
            <a:off x="14202608" y="7724537"/>
            <a:ext cx="285750" cy="252055"/>
          </a:xfrm>
          <a:prstGeom prst="rect">
            <a:avLst/>
          </a:prstGeom>
          <a:noFill/>
          <a:ln/>
        </p:spPr>
        <p:txBody>
          <a:bodyPr wrap="none" lIns="0" tIns="0" rIns="0" bIns="0" rtlCol="0" anchor="t"/>
          <a:lstStyle/>
          <a:p>
            <a:pPr algn="r"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4</a:t>
            </a:r>
            <a:endParaRPr lang="en-US" sz="13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829032" y="2646283"/>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 web service con REST</a:t>
            </a:r>
            <a:endParaRPr lang="en-US" sz="4850" dirty="0"/>
          </a:p>
        </p:txBody>
      </p:sp>
      <p:sp>
        <p:nvSpPr>
          <p:cNvPr id="3" name="Text 1"/>
          <p:cNvSpPr/>
          <p:nvPr/>
        </p:nvSpPr>
        <p:spPr>
          <a:xfrm>
            <a:off x="829032" y="3895487"/>
            <a:ext cx="12972336" cy="947499"/>
          </a:xfrm>
          <a:prstGeom prst="rect">
            <a:avLst/>
          </a:prstGeom>
          <a:noFill/>
          <a:ln/>
        </p:spPr>
        <p:txBody>
          <a:bodyPr wrap="square" lIns="0" tIns="0" rIns="0" bIns="0" rtlCol="0" anchor="t"/>
          <a:lstStyle/>
          <a:p>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REST</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un insieme di linee guida per l'</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elaborazione distribuita </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che definiscono principi e vincoli da rispettare per la realizzazione di web service più leggeri rispetto a SOAP.</a:t>
            </a:r>
            <a:endParaRPr lang="en-US" sz="2300" dirty="0"/>
          </a:p>
        </p:txBody>
      </p:sp>
      <p:sp>
        <p:nvSpPr>
          <p:cNvPr id="4" name="Text 2"/>
          <p:cNvSpPr/>
          <p:nvPr/>
        </p:nvSpPr>
        <p:spPr>
          <a:xfrm>
            <a:off x="829032" y="5109448"/>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In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REST</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centrale il concetto di risorsa acceduta dal client usando i metodi standard di HTTP.</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40</a:t>
            </a:r>
            <a:endParaRPr lang="en-US" sz="13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Text 0"/>
          <p:cNvSpPr/>
          <p:nvPr/>
        </p:nvSpPr>
        <p:spPr>
          <a:xfrm>
            <a:off x="829032" y="1651992"/>
            <a:ext cx="6267212" cy="620435"/>
          </a:xfrm>
          <a:prstGeom prst="rect">
            <a:avLst/>
          </a:prstGeom>
          <a:noFill/>
          <a:ln/>
        </p:spPr>
        <p:txBody>
          <a:bodyPr wrap="non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I principi chiave di REST sono:</a:t>
            </a:r>
            <a:endParaRPr lang="en-US" sz="3900" dirty="0"/>
          </a:p>
        </p:txBody>
      </p:sp>
      <p:sp>
        <p:nvSpPr>
          <p:cNvPr id="3" name="Text 1"/>
          <p:cNvSpPr/>
          <p:nvPr/>
        </p:nvSpPr>
        <p:spPr>
          <a:xfrm>
            <a:off x="829032" y="2746177"/>
            <a:ext cx="12972336" cy="2617351"/>
          </a:xfrm>
          <a:prstGeom prst="rect">
            <a:avLst/>
          </a:prstGeom>
          <a:noFill/>
          <a:ln/>
        </p:spPr>
        <p:txBody>
          <a:bodyPr wrap="square" lIns="0" tIns="0" rIns="0" bIns="0" rtlCol="0" anchor="t"/>
          <a:lstStyle/>
          <a:p>
            <a:pPr algn="l" marL="342900" indent="-342900">
              <a:lnSpc>
                <a:spcPts val="2950"/>
              </a:lnSpc>
              <a:buSzPct val="100000"/>
              <a:buFont typeface="+mj-lt"/>
              <a:buAutoNum type="arabicPeriod" startAt="1"/>
            </a:pPr>
            <a:r>
              <a:rPr lang="en-US" sz="1850" dirty="0">
                <a:solidFill>
                  <a:srgbClr val="030303"/>
                </a:solidFill>
                <a:latin typeface="Ancizar Serif" pitchFamily="34" charset="0"/>
                <a:ea typeface="Ancizar Serif" pitchFamily="34" charset="-122"/>
                <a:cs typeface="Ancizar Serif" pitchFamily="34" charset="-120"/>
              </a:rPr>
              <a:t>l'associazione di un identificatore univoco alla risorsa (URI);</a:t>
            </a:r>
            <a:endParaRPr lang="en-US" sz="1850" dirty="0"/>
          </a:p>
          <a:p>
            <a:pPr algn="l" marL="342900" indent="-342900">
              <a:lnSpc>
                <a:spcPts val="2950"/>
              </a:lnSpc>
              <a:buSzPct val="100000"/>
              <a:buFont typeface="+mj-lt"/>
              <a:buAutoNum type="arabicPeriod" startAt="2"/>
            </a:pPr>
            <a:r>
              <a:rPr lang="en-US" sz="1850" dirty="0">
                <a:solidFill>
                  <a:srgbClr val="030303"/>
                </a:solidFill>
                <a:latin typeface="Ancizar Serif" pitchFamily="34" charset="0"/>
                <a:ea typeface="Ancizar Serif" pitchFamily="34" charset="-122"/>
                <a:cs typeface="Ancizar Serif" pitchFamily="34" charset="-120"/>
              </a:rPr>
              <a:t>l'utilizzo dei metodi standard di HTTP;</a:t>
            </a:r>
            <a:endParaRPr lang="en-US" sz="1850" dirty="0"/>
          </a:p>
          <a:p>
            <a:pPr algn="l" marL="342900" indent="-342900">
              <a:lnSpc>
                <a:spcPts val="2950"/>
              </a:lnSpc>
              <a:buSzPct val="100000"/>
              <a:buFont typeface="+mj-lt"/>
              <a:buAutoNum type="arabicPeriod" startAt="3"/>
            </a:pPr>
            <a:r>
              <a:rPr lang="en-US" sz="1850" dirty="0">
                <a:solidFill>
                  <a:srgbClr val="030303"/>
                </a:solidFill>
                <a:latin typeface="Ancizar Serif" pitchFamily="34" charset="0"/>
                <a:ea typeface="Ancizar Serif" pitchFamily="34" charset="-122"/>
                <a:cs typeface="Ancizar Serif" pitchFamily="34" charset="-120"/>
              </a:rPr>
              <a:t>la gestione di molteplici formati dei dati per descrivere una risorsa;</a:t>
            </a:r>
            <a:endParaRPr lang="en-US" sz="1850" dirty="0"/>
          </a:p>
          <a:p>
            <a:pPr algn="l" marL="342900" indent="-342900">
              <a:lnSpc>
                <a:spcPts val="2950"/>
              </a:lnSpc>
              <a:buSzPct val="100000"/>
              <a:buFont typeface="+mj-lt"/>
              <a:buAutoNum type="arabicPeriod" startAt="4"/>
            </a:pPr>
            <a:r>
              <a:rPr lang="en-US" sz="1850" dirty="0">
                <a:solidFill>
                  <a:srgbClr val="030303"/>
                </a:solidFill>
                <a:latin typeface="Ancizar Serif" pitchFamily="34" charset="0"/>
                <a:ea typeface="Ancizar Serif" pitchFamily="34" charset="-122"/>
                <a:cs typeface="Ancizar Serif" pitchFamily="34" charset="-120"/>
              </a:rPr>
              <a:t>una comunicazione tra client e server che non conserva le informazioni sulle sessioni precedenti (stateless).</a:t>
            </a:r>
            <a:endParaRPr lang="en-US" sz="1850" dirty="0"/>
          </a:p>
        </p:txBody>
      </p:sp>
      <p:sp>
        <p:nvSpPr>
          <p:cNvPr id="4" name="Text 2"/>
          <p:cNvSpPr/>
          <p:nvPr/>
        </p:nvSpPr>
        <p:spPr>
          <a:xfrm>
            <a:off x="829032" y="5629989"/>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web service RESTful</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un servizio con interfacce e meccanismi di accesso alle risorse allineati con i principi REST.</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41</a:t>
            </a:r>
            <a:endParaRPr lang="en-US" sz="13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spTree>
      <p:nvGrpSpPr>
        <p:cNvPr id="1" name=""/>
        <p:cNvGrpSpPr/>
        <p:nvPr/>
      </p:nvGrpSpPr>
      <p:grpSpPr>
        <a:xfrm>
          <a:off x="0" y="0"/>
          <a:ext cx="0" cy="0"/>
          <a:chOff x="0" y="0"/>
          <a:chExt cx="0" cy="0"/>
        </a:xfrm>
      </p:grpSpPr>
      <p:sp>
        <p:nvSpPr>
          <p:cNvPr id="2" name="Text 0"/>
          <p:cNvSpPr/>
          <p:nvPr/>
        </p:nvSpPr>
        <p:spPr>
          <a:xfrm>
            <a:off x="829032" y="1619488"/>
            <a:ext cx="9730978"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L'identificazione delle risorse con URI</a:t>
            </a:r>
            <a:endParaRPr lang="en-US" sz="4850" dirty="0"/>
          </a:p>
        </p:txBody>
      </p:sp>
      <p:sp>
        <p:nvSpPr>
          <p:cNvPr id="3" name="Text 1"/>
          <p:cNvSpPr/>
          <p:nvPr/>
        </p:nvSpPr>
        <p:spPr>
          <a:xfrm>
            <a:off x="829032" y="2868692"/>
            <a:ext cx="12972336" cy="18949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Uno dei principi di REST è l'utilizzo di URI per identificare le risorse, questo rende i web service REST a prima vista simili a pagine web ma esiste un'importante differenza mostrata nella figura: a questi URI non corrispondono risposte come le pagine HTML, leggibili con un normale text editor, ma solo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dati</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che vengono elaborati dalle applicazioni client.</a:t>
            </a:r>
            <a:endParaRPr lang="en-US" sz="2300" dirty="0"/>
          </a:p>
        </p:txBody>
      </p:sp>
      <p:pic>
        <p:nvPicPr>
          <p:cNvPr id="4" name="Image 0" descr="preencoded.png">    </p:cNvPr>
          <p:cNvPicPr>
            <a:picLocks noChangeAspect="1"/>
          </p:cNvPicPr>
          <p:nvPr/>
        </p:nvPicPr>
        <p:blipFill>
          <a:blip r:embed="rId1"/>
          <a:stretch>
            <a:fillRect/>
          </a:stretch>
        </p:blipFill>
        <p:spPr>
          <a:xfrm>
            <a:off x="829032" y="5030153"/>
            <a:ext cx="10955774" cy="1579840"/>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42</a:t>
            </a:r>
            <a:endParaRPr lang="en-US" sz="13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Text 0"/>
          <p:cNvSpPr/>
          <p:nvPr/>
        </p:nvSpPr>
        <p:spPr>
          <a:xfrm>
            <a:off x="829032" y="926068"/>
            <a:ext cx="9149715"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Le regole per la creazione di un URI</a:t>
            </a:r>
            <a:endParaRPr lang="en-US" sz="4850" dirty="0"/>
          </a:p>
        </p:txBody>
      </p:sp>
      <p:sp>
        <p:nvSpPr>
          <p:cNvPr id="3" name="Text 1"/>
          <p:cNvSpPr/>
          <p:nvPr/>
        </p:nvSpPr>
        <p:spPr>
          <a:xfrm>
            <a:off x="829032" y="2175272"/>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Non esiste un criterio per determinare se un URI è migliore di un altro. Un URI è solo una stringa per individuare una risorsa.</a:t>
            </a:r>
            <a:endParaRPr lang="en-US" sz="2300" dirty="0"/>
          </a:p>
        </p:txBody>
      </p:sp>
      <p:sp>
        <p:nvSpPr>
          <p:cNvPr id="4" name="Text 2"/>
          <p:cNvSpPr/>
          <p:nvPr/>
        </p:nvSpPr>
        <p:spPr>
          <a:xfrm>
            <a:off x="829032" y="3389233"/>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Vi sono però alcune indicazioni utili per definire degli URI conformi alle regole RESTful per il proprio web service.</a:t>
            </a:r>
            <a:endParaRPr lang="en-US" sz="2300" dirty="0"/>
          </a:p>
        </p:txBody>
      </p:sp>
      <p:sp>
        <p:nvSpPr>
          <p:cNvPr id="5" name="Text 3"/>
          <p:cNvSpPr/>
          <p:nvPr/>
        </p:nvSpPr>
        <p:spPr>
          <a:xfrm>
            <a:off x="829032" y="4603194"/>
            <a:ext cx="12972336" cy="2700218"/>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Usare nomi e non verbi.</a:t>
            </a:r>
            <a:endParaRPr lang="en-US" sz="1850" dirty="0"/>
          </a:p>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Usare uno schema gerarchico.</a:t>
            </a:r>
            <a:endParaRPr lang="en-US" sz="1850" dirty="0"/>
          </a:p>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Gli URI possono riferirsi a:</a:t>
            </a:r>
            <a:endParaRPr lang="en-US" sz="1850" dirty="0"/>
          </a:p>
          <a:p>
            <a:pPr algn="l" lvl="1" marL="6858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istanze (una singola risorsa)</a:t>
            </a:r>
            <a:endParaRPr lang="en-US" sz="1850" dirty="0"/>
          </a:p>
          <a:p>
            <a:pPr algn="l" lvl="1" marL="6858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collezioni (un insieme di risorse)</a:t>
            </a:r>
            <a:endParaRPr lang="en-US" sz="1850" dirty="0"/>
          </a:p>
        </p:txBody>
      </p:sp>
      <p:sp>
        <p:nvSpPr>
          <p:cNvPr id="6"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5"/>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8" name="Text 6"/>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43</a:t>
            </a:r>
            <a:endParaRPr lang="en-US" sz="13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Text 0"/>
          <p:cNvSpPr/>
          <p:nvPr/>
        </p:nvSpPr>
        <p:spPr>
          <a:xfrm>
            <a:off x="829032" y="921663"/>
            <a:ext cx="8968859" cy="736640"/>
          </a:xfrm>
          <a:prstGeom prst="rect">
            <a:avLst/>
          </a:prstGeom>
          <a:noFill/>
          <a:ln/>
        </p:spPr>
        <p:txBody>
          <a:bodyPr wrap="none" lIns="0" tIns="0" rIns="0" bIns="0" rtlCol="0" anchor="t"/>
          <a:lstStyle/>
          <a:p>
            <a:pPr algn="l" indent="0" marL="0">
              <a:lnSpc>
                <a:spcPts val="5800"/>
              </a:lnSpc>
              <a:buNone/>
            </a:pPr>
            <a:r>
              <a:rPr lang="en-US" sz="4600" dirty="0">
                <a:solidFill>
                  <a:srgbClr val="000103"/>
                </a:solidFill>
                <a:latin typeface="Ancizar Serif" pitchFamily="34" charset="0"/>
                <a:ea typeface="Ancizar Serif" pitchFamily="34" charset="-122"/>
                <a:cs typeface="Ancizar Serif" pitchFamily="34" charset="-120"/>
              </a:rPr>
              <a:t>I metodi HTTP e le operazioni CRUD</a:t>
            </a:r>
            <a:endParaRPr lang="en-US" sz="4600" dirty="0"/>
          </a:p>
        </p:txBody>
      </p:sp>
      <p:sp>
        <p:nvSpPr>
          <p:cNvPr id="3" name="Text 1"/>
          <p:cNvSpPr/>
          <p:nvPr/>
        </p:nvSpPr>
        <p:spPr>
          <a:xfrm>
            <a:off x="829032" y="2085856"/>
            <a:ext cx="12972336" cy="877729"/>
          </a:xfrm>
          <a:prstGeom prst="rect">
            <a:avLst/>
          </a:prstGeom>
          <a:noFill/>
          <a:ln/>
        </p:spPr>
        <p:txBody>
          <a:bodyPr wrap="square" lIns="0" tIns="0" rIns="0" bIns="0" rtlCol="0" anchor="t"/>
          <a:lstStyle/>
          <a:p>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Con il termine </a:t>
            </a:r>
            <a:pPr algn="l" indent="0" marL="0">
              <a:lnSpc>
                <a:spcPts val="3450"/>
              </a:lnSpc>
              <a:buNone/>
            </a:pPr>
            <a:r>
              <a:rPr lang="en-US" sz="2200" b="1" dirty="0">
                <a:solidFill>
                  <a:srgbClr val="030303"/>
                </a:solidFill>
                <a:latin typeface="Ancizar Serif" pitchFamily="34" charset="0"/>
                <a:ea typeface="Ancizar Serif" pitchFamily="34" charset="-122"/>
                <a:cs typeface="Ancizar Serif" pitchFamily="34" charset="-120"/>
              </a:rPr>
              <a:t>CRUD</a:t>
            </a:r>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 si individuano le quattro tipiche operazioni che si svolgono su un dato memorizzato in un database: </a:t>
            </a:r>
            <a:pPr algn="l" indent="0" marL="0">
              <a:lnSpc>
                <a:spcPts val="3450"/>
              </a:lnSpc>
              <a:buNone/>
            </a:pPr>
            <a:r>
              <a:rPr lang="en-US" sz="2200" b="1" dirty="0">
                <a:solidFill>
                  <a:srgbClr val="030303"/>
                </a:solidFill>
                <a:latin typeface="Ancizar Serif" pitchFamily="34" charset="0"/>
                <a:ea typeface="Ancizar Serif" pitchFamily="34" charset="-122"/>
                <a:cs typeface="Ancizar Serif" pitchFamily="34" charset="-120"/>
              </a:rPr>
              <a:t>Create</a:t>
            </a:r>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 </a:t>
            </a:r>
            <a:pPr algn="l" indent="0" marL="0">
              <a:lnSpc>
                <a:spcPts val="3450"/>
              </a:lnSpc>
              <a:buNone/>
            </a:pPr>
            <a:r>
              <a:rPr lang="en-US" sz="2200" b="1" dirty="0">
                <a:solidFill>
                  <a:srgbClr val="030303"/>
                </a:solidFill>
                <a:latin typeface="Ancizar Serif" pitchFamily="34" charset="0"/>
                <a:ea typeface="Ancizar Serif" pitchFamily="34" charset="-122"/>
                <a:cs typeface="Ancizar Serif" pitchFamily="34" charset="-120"/>
              </a:rPr>
              <a:t>Read</a:t>
            </a:r>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 </a:t>
            </a:r>
            <a:pPr algn="l" indent="0" marL="0">
              <a:lnSpc>
                <a:spcPts val="3450"/>
              </a:lnSpc>
              <a:buNone/>
            </a:pPr>
            <a:r>
              <a:rPr lang="en-US" sz="2200" b="1" dirty="0">
                <a:solidFill>
                  <a:srgbClr val="030303"/>
                </a:solidFill>
                <a:latin typeface="Ancizar Serif" pitchFamily="34" charset="0"/>
                <a:ea typeface="Ancizar Serif" pitchFamily="34" charset="-122"/>
                <a:cs typeface="Ancizar Serif" pitchFamily="34" charset="-120"/>
              </a:rPr>
              <a:t>Update</a:t>
            </a:r>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 e </a:t>
            </a:r>
            <a:pPr algn="l" indent="0" marL="0">
              <a:lnSpc>
                <a:spcPts val="3450"/>
              </a:lnSpc>
              <a:buNone/>
            </a:pPr>
            <a:r>
              <a:rPr lang="en-US" sz="2200" b="1" dirty="0">
                <a:solidFill>
                  <a:srgbClr val="030303"/>
                </a:solidFill>
                <a:latin typeface="Ancizar Serif" pitchFamily="34" charset="0"/>
                <a:ea typeface="Ancizar Serif" pitchFamily="34" charset="-122"/>
                <a:cs typeface="Ancizar Serif" pitchFamily="34" charset="-120"/>
              </a:rPr>
              <a:t>Delete</a:t>
            </a:r>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a:t>
            </a:r>
            <a:endParaRPr lang="en-US" sz="2200" dirty="0"/>
          </a:p>
        </p:txBody>
      </p:sp>
      <p:sp>
        <p:nvSpPr>
          <p:cNvPr id="4" name="Text 2"/>
          <p:cNvSpPr/>
          <p:nvPr/>
        </p:nvSpPr>
        <p:spPr>
          <a:xfrm>
            <a:off x="829032" y="3204091"/>
            <a:ext cx="12972336" cy="1316593"/>
          </a:xfrm>
          <a:prstGeom prst="rect">
            <a:avLst/>
          </a:prstGeom>
          <a:noFill/>
          <a:ln/>
        </p:spPr>
        <p:txBody>
          <a:bodyPr wrap="square" lIns="0" tIns="0" rIns="0" bIns="0" rtlCol="0" anchor="t"/>
          <a:lstStyle/>
          <a:p>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Il principio REST che prevede l'utilizzo dei metodi standard di HTTP permette ai web service RESTful la gestione delle risorse con le operazioni CRUD senza richiedere lo sviluppo di ulteriori metodi. La tabella mostra il parallelo tra operazioni CRUD e metodi HTTP.</a:t>
            </a:r>
            <a:endParaRPr lang="en-US" sz="2200" dirty="0"/>
          </a:p>
        </p:txBody>
      </p:sp>
      <p:pic>
        <p:nvPicPr>
          <p:cNvPr id="5" name="Image 0" descr="preencoded.png">    </p:cNvPr>
          <p:cNvPicPr>
            <a:picLocks noChangeAspect="1"/>
          </p:cNvPicPr>
          <p:nvPr/>
        </p:nvPicPr>
        <p:blipFill>
          <a:blip r:embed="rId1"/>
          <a:stretch>
            <a:fillRect/>
          </a:stretch>
        </p:blipFill>
        <p:spPr>
          <a:xfrm>
            <a:off x="829032" y="4761190"/>
            <a:ext cx="10309622" cy="2546628"/>
          </a:xfrm>
          <a:prstGeom prst="rect">
            <a:avLst/>
          </a:prstGeom>
        </p:spPr>
      </p:pic>
      <p:sp>
        <p:nvSpPr>
          <p:cNvPr id="6" name="Text 3"/>
          <p:cNvSpPr/>
          <p:nvPr/>
        </p:nvSpPr>
        <p:spPr>
          <a:xfrm>
            <a:off x="142042" y="7721203"/>
            <a:ext cx="1616512" cy="258723"/>
          </a:xfrm>
          <a:prstGeom prst="rect">
            <a:avLst/>
          </a:prstGeom>
          <a:noFill/>
          <a:ln/>
        </p:spPr>
        <p:txBody>
          <a:bodyPr wrap="none" lIns="0" tIns="0" rIns="0" bIns="0" rtlCol="0" anchor="t"/>
          <a:lstStyle/>
          <a:p>
            <a:pPr algn="l"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4"/>
          <p:cNvSpPr/>
          <p:nvPr/>
        </p:nvSpPr>
        <p:spPr>
          <a:xfrm>
            <a:off x="6514505" y="7721203"/>
            <a:ext cx="1601391" cy="258723"/>
          </a:xfrm>
          <a:prstGeom prst="rect">
            <a:avLst/>
          </a:prstGeom>
          <a:noFill/>
          <a:ln/>
        </p:spPr>
        <p:txBody>
          <a:bodyPr wrap="none" lIns="0" tIns="0" rIns="0" bIns="0" rtlCol="0" anchor="t"/>
          <a:lstStyle/>
          <a:p>
            <a:pPr algn="ctr"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8" name="Text 5"/>
          <p:cNvSpPr/>
          <p:nvPr/>
        </p:nvSpPr>
        <p:spPr>
          <a:xfrm>
            <a:off x="14126408" y="7721203"/>
            <a:ext cx="362069" cy="258723"/>
          </a:xfrm>
          <a:prstGeom prst="rect">
            <a:avLst/>
          </a:prstGeom>
          <a:noFill/>
          <a:ln/>
        </p:spPr>
        <p:txBody>
          <a:bodyPr wrap="none" lIns="0" tIns="0" rIns="0" bIns="0" rtlCol="0" anchor="t"/>
          <a:lstStyle/>
          <a:p>
            <a:pPr algn="r"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44</a:t>
            </a:r>
            <a:endParaRPr lang="en-US" sz="13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Text 0"/>
          <p:cNvSpPr/>
          <p:nvPr/>
        </p:nvSpPr>
        <p:spPr>
          <a:xfrm>
            <a:off x="829032" y="2172533"/>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Il formato dei dati</a:t>
            </a:r>
            <a:endParaRPr lang="en-US" sz="4850" dirty="0"/>
          </a:p>
        </p:txBody>
      </p:sp>
      <p:sp>
        <p:nvSpPr>
          <p:cNvPr id="3" name="Text 1"/>
          <p:cNvSpPr/>
          <p:nvPr/>
        </p:nvSpPr>
        <p:spPr>
          <a:xfrm>
            <a:off x="829032" y="3421737"/>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 principi REST non vincolano le modalità di rappresentazione di una risorsa. Di fatto, però, è consigliato l'utilizzo di formati il più possibile standard.</a:t>
            </a:r>
            <a:endParaRPr lang="en-US" sz="2300" dirty="0"/>
          </a:p>
        </p:txBody>
      </p:sp>
      <p:sp>
        <p:nvSpPr>
          <p:cNvPr id="4" name="Text 2"/>
          <p:cNvSpPr/>
          <p:nvPr/>
        </p:nvSpPr>
        <p:spPr>
          <a:xfrm>
            <a:off x="829032" y="4635698"/>
            <a:ext cx="12972336" cy="142124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Sarebbe inoltre opportuno prevedere rappresentazioni multiple di una risorsa. Questa possibilità ha benefici pratici poiché consente di consumare il servizio sia con un'applicazione sia con un comune browser.</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45</a:t>
            </a:r>
            <a:endParaRPr lang="en-US" sz="13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spTree>
      <p:nvGrpSpPr>
        <p:cNvPr id="1" name=""/>
        <p:cNvGrpSpPr/>
        <p:nvPr/>
      </p:nvGrpSpPr>
      <p:grpSpPr>
        <a:xfrm>
          <a:off x="0" y="0"/>
          <a:ext cx="0" cy="0"/>
          <a:chOff x="0" y="0"/>
          <a:chExt cx="0" cy="0"/>
        </a:xfrm>
      </p:grpSpPr>
      <p:sp>
        <p:nvSpPr>
          <p:cNvPr id="2" name="Text 0"/>
          <p:cNvSpPr/>
          <p:nvPr/>
        </p:nvSpPr>
        <p:spPr>
          <a:xfrm>
            <a:off x="829032" y="2492216"/>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Per stabilire qual è il formato di rappresentazione dei dati utilizzato nella comunicazione si ricorre agli attributi opzionali dell'intestazione del messaggio HTTP.</a:t>
            </a:r>
            <a:endParaRPr lang="en-US" sz="2300" dirty="0"/>
          </a:p>
        </p:txBody>
      </p:sp>
      <p:sp>
        <p:nvSpPr>
          <p:cNvPr id="3" name="Text 1"/>
          <p:cNvSpPr/>
          <p:nvPr/>
        </p:nvSpPr>
        <p:spPr>
          <a:xfrm>
            <a:off x="829032" y="3706178"/>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In particolare:</a:t>
            </a:r>
            <a:endParaRPr lang="en-US" sz="2300" dirty="0"/>
          </a:p>
        </p:txBody>
      </p:sp>
      <p:sp>
        <p:nvSpPr>
          <p:cNvPr id="4" name="Text 2"/>
          <p:cNvSpPr/>
          <p:nvPr/>
        </p:nvSpPr>
        <p:spPr>
          <a:xfrm>
            <a:off x="829032" y="4446389"/>
            <a:ext cx="12972336" cy="1504117"/>
          </a:xfrm>
          <a:prstGeom prst="rect">
            <a:avLst/>
          </a:prstGeom>
          <a:noFill/>
          <a:ln/>
        </p:spPr>
        <p:txBody>
          <a:bodyPr wrap="square" lIns="0" tIns="0" rIns="0" bIns="0" rtlCol="0" anchor="t"/>
          <a:lstStyle/>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Content-Type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usato dal client nelle richieste POST e PUT e dal server per indicare il formato dei dati contenuti nel messaggio.</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Accept</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usato dal client nella richiesta GET per specificare il tipo di formato desiderato come risposta.</a:t>
            </a:r>
            <a:endParaRPr lang="en-US" sz="185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46</a:t>
            </a:r>
            <a:endParaRPr lang="en-US" sz="13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Text 0"/>
          <p:cNvSpPr/>
          <p:nvPr/>
        </p:nvSpPr>
        <p:spPr>
          <a:xfrm>
            <a:off x="829032" y="1698784"/>
            <a:ext cx="6987302"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La comunicazione stateless</a:t>
            </a:r>
            <a:endParaRPr lang="en-US" sz="4850" dirty="0"/>
          </a:p>
        </p:txBody>
      </p:sp>
      <p:sp>
        <p:nvSpPr>
          <p:cNvPr id="3" name="Text 1"/>
          <p:cNvSpPr/>
          <p:nvPr/>
        </p:nvSpPr>
        <p:spPr>
          <a:xfrm>
            <a:off x="829032" y="2947988"/>
            <a:ext cx="12972336" cy="18949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Così come il protocollo HTTP è stateless, anche la comunicazione tra client e server di un web service REST è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senza stato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ogni richiesta inviata al server è indipendente dalle altre e dovrà includere nell'header o nel body del messaggio HTTP tutti i parametri e i dati necessari al server per generare la risposta.</a:t>
            </a:r>
            <a:endParaRPr lang="en-US" sz="2300" dirty="0"/>
          </a:p>
        </p:txBody>
      </p:sp>
      <p:sp>
        <p:nvSpPr>
          <p:cNvPr id="4" name="Text 2"/>
          <p:cNvSpPr/>
          <p:nvPr/>
        </p:nvSpPr>
        <p:spPr>
          <a:xfrm>
            <a:off x="829032" y="5109448"/>
            <a:ext cx="12972336" cy="142124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Una comunicazione stateless permette di ottimizzare le prestazioni del web service, semplificando lo sviluppo dei componenti lato server e di scalare l'applicazione su più server (per motivi di fault tolerance o di distribuzione del carico di lavoro).</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47</a:t>
            </a:r>
            <a:endParaRPr lang="en-US" sz="13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Text 0"/>
          <p:cNvSpPr/>
          <p:nvPr/>
        </p:nvSpPr>
        <p:spPr>
          <a:xfrm>
            <a:off x="829032" y="1113115"/>
            <a:ext cx="12972336" cy="1163241"/>
          </a:xfrm>
          <a:prstGeom prst="rect">
            <a:avLst/>
          </a:prstGeom>
          <a:noFill/>
          <a:ln/>
        </p:spPr>
        <p:txBody>
          <a:bodyPr wrap="square" lIns="0" tIns="0" rIns="0" bIns="0" rtlCol="0" anchor="t"/>
          <a:lstStyle/>
          <a:p>
            <a:pPr algn="l" indent="0" marL="0">
              <a:lnSpc>
                <a:spcPts val="4550"/>
              </a:lnSpc>
              <a:buNone/>
            </a:pPr>
            <a:r>
              <a:rPr lang="en-US" sz="3650" dirty="0">
                <a:solidFill>
                  <a:srgbClr val="000103"/>
                </a:solidFill>
                <a:latin typeface="Ancizar Serif" pitchFamily="34" charset="0"/>
                <a:ea typeface="Ancizar Serif" pitchFamily="34" charset="-122"/>
                <a:cs typeface="Ancizar Serif" pitchFamily="34" charset="-120"/>
              </a:rPr>
              <a:t>La tabella elenca i codici tipicamente utilizzati nei web service REST.</a:t>
            </a:r>
            <a:endParaRPr lang="en-US" sz="3650" dirty="0"/>
          </a:p>
        </p:txBody>
      </p:sp>
      <p:sp>
        <p:nvSpPr>
          <p:cNvPr id="3" name="Shape 1"/>
          <p:cNvSpPr/>
          <p:nvPr/>
        </p:nvSpPr>
        <p:spPr>
          <a:xfrm>
            <a:off x="829032" y="2542818"/>
            <a:ext cx="12972336" cy="4573667"/>
          </a:xfrm>
          <a:prstGeom prst="roundRect">
            <a:avLst>
              <a:gd name="adj" fmla="val 200"/>
            </a:avLst>
          </a:prstGeom>
          <a:noFill/>
          <a:ln w="7620">
            <a:solidFill>
              <a:srgbClr val="000000">
                <a:alpha val="8000"/>
              </a:srgbClr>
            </a:solidFill>
            <a:prstDash val="solid"/>
          </a:ln>
        </p:spPr>
      </p:sp>
      <p:sp>
        <p:nvSpPr>
          <p:cNvPr id="4" name="Shape 2"/>
          <p:cNvSpPr/>
          <p:nvPr/>
        </p:nvSpPr>
        <p:spPr>
          <a:xfrm>
            <a:off x="836652" y="2550438"/>
            <a:ext cx="12957096" cy="423624"/>
          </a:xfrm>
          <a:prstGeom prst="rect">
            <a:avLst/>
          </a:prstGeom>
          <a:solidFill>
            <a:srgbClr val="FFFFFF">
              <a:alpha val="4000"/>
            </a:srgbClr>
          </a:solidFill>
          <a:ln/>
        </p:spPr>
      </p:sp>
      <p:sp>
        <p:nvSpPr>
          <p:cNvPr id="5" name="Text 3"/>
          <p:cNvSpPr/>
          <p:nvPr/>
        </p:nvSpPr>
        <p:spPr>
          <a:xfrm>
            <a:off x="1014413" y="2637949"/>
            <a:ext cx="2232303" cy="248603"/>
          </a:xfrm>
          <a:prstGeom prst="rect">
            <a:avLst/>
          </a:prstGeom>
          <a:noFill/>
          <a:ln/>
        </p:spPr>
        <p:txBody>
          <a:bodyPr wrap="none" lIns="0" tIns="0" rIns="0" bIns="0" rtlCol="0" anchor="t"/>
          <a:lstStyle/>
          <a:p>
            <a:pPr algn="l" indent="0" marL="0">
              <a:lnSpc>
                <a:spcPts val="1950"/>
              </a:lnSpc>
              <a:buNone/>
            </a:pPr>
            <a:r>
              <a:rPr lang="en-US" sz="1350" b="1" dirty="0">
                <a:solidFill>
                  <a:srgbClr val="030303"/>
                </a:solidFill>
                <a:latin typeface="Ancizar Serif" pitchFamily="34" charset="0"/>
                <a:ea typeface="Ancizar Serif" pitchFamily="34" charset="-122"/>
                <a:cs typeface="Ancizar Serif" pitchFamily="34" charset="-120"/>
              </a:rPr>
              <a:t>Codice di stato</a:t>
            </a:r>
            <a:endParaRPr lang="en-US" sz="1350" dirty="0"/>
          </a:p>
        </p:txBody>
      </p:sp>
      <p:sp>
        <p:nvSpPr>
          <p:cNvPr id="6" name="Text 4"/>
          <p:cNvSpPr/>
          <p:nvPr/>
        </p:nvSpPr>
        <p:spPr>
          <a:xfrm>
            <a:off x="3609618" y="2637949"/>
            <a:ext cx="2228493" cy="248603"/>
          </a:xfrm>
          <a:prstGeom prst="rect">
            <a:avLst/>
          </a:prstGeom>
          <a:noFill/>
          <a:ln/>
        </p:spPr>
        <p:txBody>
          <a:bodyPr wrap="none" lIns="0" tIns="0" rIns="0" bIns="0" rtlCol="0" anchor="t"/>
          <a:lstStyle/>
          <a:p>
            <a:pPr algn="l" indent="0" marL="0">
              <a:lnSpc>
                <a:spcPts val="1950"/>
              </a:lnSpc>
              <a:buNone/>
            </a:pPr>
            <a:r>
              <a:rPr lang="en-US" sz="1350" b="1" dirty="0">
                <a:solidFill>
                  <a:srgbClr val="030303"/>
                </a:solidFill>
                <a:latin typeface="Ancizar Serif" pitchFamily="34" charset="0"/>
                <a:ea typeface="Ancizar Serif" pitchFamily="34" charset="-122"/>
                <a:cs typeface="Ancizar Serif" pitchFamily="34" charset="-120"/>
              </a:rPr>
              <a:t>Tipo</a:t>
            </a:r>
            <a:endParaRPr lang="en-US" sz="1350" dirty="0"/>
          </a:p>
        </p:txBody>
      </p:sp>
      <p:sp>
        <p:nvSpPr>
          <p:cNvPr id="7" name="Text 5"/>
          <p:cNvSpPr/>
          <p:nvPr/>
        </p:nvSpPr>
        <p:spPr>
          <a:xfrm>
            <a:off x="6201013" y="2637949"/>
            <a:ext cx="2228493" cy="248603"/>
          </a:xfrm>
          <a:prstGeom prst="rect">
            <a:avLst/>
          </a:prstGeom>
          <a:noFill/>
          <a:ln/>
        </p:spPr>
        <p:txBody>
          <a:bodyPr wrap="none" lIns="0" tIns="0" rIns="0" bIns="0" rtlCol="0" anchor="t"/>
          <a:lstStyle/>
          <a:p>
            <a:pPr algn="l" indent="0" marL="0">
              <a:lnSpc>
                <a:spcPts val="1950"/>
              </a:lnSpc>
              <a:buNone/>
            </a:pPr>
            <a:r>
              <a:rPr lang="en-US" sz="1350" b="1" dirty="0">
                <a:solidFill>
                  <a:srgbClr val="030303"/>
                </a:solidFill>
                <a:latin typeface="Ancizar Serif" pitchFamily="34" charset="0"/>
                <a:ea typeface="Ancizar Serif" pitchFamily="34" charset="-122"/>
                <a:cs typeface="Ancizar Serif" pitchFamily="34" charset="-120"/>
              </a:rPr>
              <a:t>Significato</a:t>
            </a:r>
            <a:endParaRPr lang="en-US" sz="1350" dirty="0"/>
          </a:p>
        </p:txBody>
      </p:sp>
      <p:sp>
        <p:nvSpPr>
          <p:cNvPr id="8" name="Text 6"/>
          <p:cNvSpPr/>
          <p:nvPr/>
        </p:nvSpPr>
        <p:spPr>
          <a:xfrm>
            <a:off x="8792408" y="2637949"/>
            <a:ext cx="2228493" cy="248603"/>
          </a:xfrm>
          <a:prstGeom prst="rect">
            <a:avLst/>
          </a:prstGeom>
          <a:noFill/>
          <a:ln/>
        </p:spPr>
        <p:txBody>
          <a:bodyPr wrap="none" lIns="0" tIns="0" rIns="0" bIns="0" rtlCol="0" anchor="t"/>
          <a:lstStyle/>
          <a:p>
            <a:pPr algn="l" indent="0" marL="0">
              <a:lnSpc>
                <a:spcPts val="1950"/>
              </a:lnSpc>
              <a:buNone/>
            </a:pPr>
            <a:r>
              <a:rPr lang="en-US" sz="1350" b="1" dirty="0">
                <a:solidFill>
                  <a:srgbClr val="030303"/>
                </a:solidFill>
                <a:latin typeface="Ancizar Serif" pitchFamily="34" charset="0"/>
                <a:ea typeface="Ancizar Serif" pitchFamily="34" charset="-122"/>
                <a:cs typeface="Ancizar Serif" pitchFamily="34" charset="-120"/>
              </a:rPr>
              <a:t>Descrizione</a:t>
            </a:r>
            <a:endParaRPr lang="en-US" sz="1350" dirty="0"/>
          </a:p>
        </p:txBody>
      </p:sp>
      <p:sp>
        <p:nvSpPr>
          <p:cNvPr id="9" name="Text 7"/>
          <p:cNvSpPr/>
          <p:nvPr/>
        </p:nvSpPr>
        <p:spPr>
          <a:xfrm>
            <a:off x="11383804" y="2637949"/>
            <a:ext cx="2232303" cy="248603"/>
          </a:xfrm>
          <a:prstGeom prst="rect">
            <a:avLst/>
          </a:prstGeom>
          <a:noFill/>
          <a:ln/>
        </p:spPr>
        <p:txBody>
          <a:bodyPr wrap="none" lIns="0" tIns="0" rIns="0" bIns="0" rtlCol="0" anchor="t"/>
          <a:lstStyle/>
          <a:p>
            <a:pPr algn="l" indent="0" marL="0">
              <a:lnSpc>
                <a:spcPts val="1950"/>
              </a:lnSpc>
              <a:buNone/>
            </a:pPr>
            <a:r>
              <a:rPr lang="en-US" sz="1350" b="1" dirty="0">
                <a:solidFill>
                  <a:srgbClr val="030303"/>
                </a:solidFill>
                <a:latin typeface="Ancizar Serif" pitchFamily="34" charset="0"/>
                <a:ea typeface="Ancizar Serif" pitchFamily="34" charset="-122"/>
                <a:cs typeface="Ancizar Serif" pitchFamily="34" charset="-120"/>
              </a:rPr>
              <a:t>In risposta a</a:t>
            </a:r>
            <a:endParaRPr lang="en-US" sz="1350" dirty="0"/>
          </a:p>
        </p:txBody>
      </p:sp>
      <p:sp>
        <p:nvSpPr>
          <p:cNvPr id="10" name="Shape 8"/>
          <p:cNvSpPr/>
          <p:nvPr/>
        </p:nvSpPr>
        <p:spPr>
          <a:xfrm>
            <a:off x="836652" y="2974062"/>
            <a:ext cx="12957096" cy="423624"/>
          </a:xfrm>
          <a:prstGeom prst="rect">
            <a:avLst/>
          </a:prstGeom>
          <a:solidFill>
            <a:srgbClr val="000000">
              <a:alpha val="4000"/>
            </a:srgbClr>
          </a:solidFill>
          <a:ln/>
        </p:spPr>
      </p:sp>
      <p:sp>
        <p:nvSpPr>
          <p:cNvPr id="11" name="Text 9"/>
          <p:cNvSpPr/>
          <p:nvPr/>
        </p:nvSpPr>
        <p:spPr>
          <a:xfrm>
            <a:off x="1014413" y="3061573"/>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200</a:t>
            </a:r>
            <a:endParaRPr lang="en-US" sz="1350" dirty="0"/>
          </a:p>
        </p:txBody>
      </p:sp>
      <p:sp>
        <p:nvSpPr>
          <p:cNvPr id="12" name="Text 10"/>
          <p:cNvSpPr/>
          <p:nvPr/>
        </p:nvSpPr>
        <p:spPr>
          <a:xfrm>
            <a:off x="3609618" y="30615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Successo</a:t>
            </a:r>
            <a:endParaRPr lang="en-US" sz="1350" dirty="0"/>
          </a:p>
        </p:txBody>
      </p:sp>
      <p:sp>
        <p:nvSpPr>
          <p:cNvPr id="13" name="Text 11"/>
          <p:cNvSpPr/>
          <p:nvPr/>
        </p:nvSpPr>
        <p:spPr>
          <a:xfrm>
            <a:off x="6201013" y="30615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OK</a:t>
            </a:r>
            <a:endParaRPr lang="en-US" sz="1350" dirty="0"/>
          </a:p>
        </p:txBody>
      </p:sp>
      <p:sp>
        <p:nvSpPr>
          <p:cNvPr id="14" name="Text 12"/>
          <p:cNvSpPr/>
          <p:nvPr/>
        </p:nvSpPr>
        <p:spPr>
          <a:xfrm>
            <a:off x="8792408" y="30615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Seguono i dati richiesti</a:t>
            </a:r>
            <a:endParaRPr lang="en-US" sz="1350" dirty="0"/>
          </a:p>
        </p:txBody>
      </p:sp>
      <p:sp>
        <p:nvSpPr>
          <p:cNvPr id="15" name="Text 13"/>
          <p:cNvSpPr/>
          <p:nvPr/>
        </p:nvSpPr>
        <p:spPr>
          <a:xfrm>
            <a:off x="11383804" y="3061573"/>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a:t>
            </a:r>
            <a:endParaRPr lang="en-US" sz="1350" dirty="0"/>
          </a:p>
        </p:txBody>
      </p:sp>
      <p:sp>
        <p:nvSpPr>
          <p:cNvPr id="16" name="Shape 14"/>
          <p:cNvSpPr/>
          <p:nvPr/>
        </p:nvSpPr>
        <p:spPr>
          <a:xfrm>
            <a:off x="836652" y="3397687"/>
            <a:ext cx="12957096" cy="423624"/>
          </a:xfrm>
          <a:prstGeom prst="rect">
            <a:avLst/>
          </a:prstGeom>
          <a:solidFill>
            <a:srgbClr val="FFFFFF">
              <a:alpha val="4000"/>
            </a:srgbClr>
          </a:solidFill>
          <a:ln/>
        </p:spPr>
      </p:sp>
      <p:sp>
        <p:nvSpPr>
          <p:cNvPr id="17" name="Text 15"/>
          <p:cNvSpPr/>
          <p:nvPr/>
        </p:nvSpPr>
        <p:spPr>
          <a:xfrm>
            <a:off x="1014413" y="3485198"/>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201</a:t>
            </a:r>
            <a:endParaRPr lang="en-US" sz="1350" dirty="0"/>
          </a:p>
        </p:txBody>
      </p:sp>
      <p:sp>
        <p:nvSpPr>
          <p:cNvPr id="18" name="Text 16"/>
          <p:cNvSpPr/>
          <p:nvPr/>
        </p:nvSpPr>
        <p:spPr>
          <a:xfrm>
            <a:off x="3609618" y="34851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Successo</a:t>
            </a:r>
            <a:endParaRPr lang="en-US" sz="1350" dirty="0"/>
          </a:p>
        </p:txBody>
      </p:sp>
      <p:sp>
        <p:nvSpPr>
          <p:cNvPr id="19" name="Text 17"/>
          <p:cNvSpPr/>
          <p:nvPr/>
        </p:nvSpPr>
        <p:spPr>
          <a:xfrm>
            <a:off x="6201013" y="34851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Created</a:t>
            </a:r>
            <a:endParaRPr lang="en-US" sz="1350" dirty="0"/>
          </a:p>
        </p:txBody>
      </p:sp>
      <p:sp>
        <p:nvSpPr>
          <p:cNvPr id="20" name="Text 18"/>
          <p:cNvSpPr/>
          <p:nvPr/>
        </p:nvSpPr>
        <p:spPr>
          <a:xfrm>
            <a:off x="8792408" y="34851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La risorsa è stata creata</a:t>
            </a:r>
            <a:endParaRPr lang="en-US" sz="1350" dirty="0"/>
          </a:p>
        </p:txBody>
      </p:sp>
      <p:sp>
        <p:nvSpPr>
          <p:cNvPr id="21" name="Text 19"/>
          <p:cNvSpPr/>
          <p:nvPr/>
        </p:nvSpPr>
        <p:spPr>
          <a:xfrm>
            <a:off x="11383804" y="3485198"/>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POST</a:t>
            </a:r>
            <a:endParaRPr lang="en-US" sz="1350" dirty="0"/>
          </a:p>
        </p:txBody>
      </p:sp>
      <p:sp>
        <p:nvSpPr>
          <p:cNvPr id="22" name="Shape 20"/>
          <p:cNvSpPr/>
          <p:nvPr/>
        </p:nvSpPr>
        <p:spPr>
          <a:xfrm>
            <a:off x="836652" y="3821311"/>
            <a:ext cx="12957096" cy="423624"/>
          </a:xfrm>
          <a:prstGeom prst="rect">
            <a:avLst/>
          </a:prstGeom>
          <a:solidFill>
            <a:srgbClr val="000000">
              <a:alpha val="4000"/>
            </a:srgbClr>
          </a:solidFill>
          <a:ln/>
        </p:spPr>
      </p:sp>
      <p:sp>
        <p:nvSpPr>
          <p:cNvPr id="23" name="Text 21"/>
          <p:cNvSpPr/>
          <p:nvPr/>
        </p:nvSpPr>
        <p:spPr>
          <a:xfrm>
            <a:off x="1014413" y="3908822"/>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204</a:t>
            </a:r>
            <a:endParaRPr lang="en-US" sz="1350" dirty="0"/>
          </a:p>
        </p:txBody>
      </p:sp>
      <p:sp>
        <p:nvSpPr>
          <p:cNvPr id="24" name="Text 22"/>
          <p:cNvSpPr/>
          <p:nvPr/>
        </p:nvSpPr>
        <p:spPr>
          <a:xfrm>
            <a:off x="3609618" y="3908822"/>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Successo</a:t>
            </a:r>
            <a:endParaRPr lang="en-US" sz="1350" dirty="0"/>
          </a:p>
        </p:txBody>
      </p:sp>
      <p:sp>
        <p:nvSpPr>
          <p:cNvPr id="25" name="Text 23"/>
          <p:cNvSpPr/>
          <p:nvPr/>
        </p:nvSpPr>
        <p:spPr>
          <a:xfrm>
            <a:off x="6201013" y="3908822"/>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No content</a:t>
            </a:r>
            <a:endParaRPr lang="en-US" sz="1350" dirty="0"/>
          </a:p>
        </p:txBody>
      </p:sp>
      <p:sp>
        <p:nvSpPr>
          <p:cNvPr id="26" name="Text 24"/>
          <p:cNvSpPr/>
          <p:nvPr/>
        </p:nvSpPr>
        <p:spPr>
          <a:xfrm>
            <a:off x="8792408" y="3908822"/>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Ok, nessun payload</a:t>
            </a:r>
            <a:endParaRPr lang="en-US" sz="1350" dirty="0"/>
          </a:p>
        </p:txBody>
      </p:sp>
      <p:sp>
        <p:nvSpPr>
          <p:cNvPr id="27" name="Text 25"/>
          <p:cNvSpPr/>
          <p:nvPr/>
        </p:nvSpPr>
        <p:spPr>
          <a:xfrm>
            <a:off x="11383804" y="3908822"/>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DELETE, PUT</a:t>
            </a:r>
            <a:endParaRPr lang="en-US" sz="1350" dirty="0"/>
          </a:p>
        </p:txBody>
      </p:sp>
      <p:sp>
        <p:nvSpPr>
          <p:cNvPr id="28" name="Shape 26"/>
          <p:cNvSpPr/>
          <p:nvPr/>
        </p:nvSpPr>
        <p:spPr>
          <a:xfrm>
            <a:off x="836652" y="4244935"/>
            <a:ext cx="12957096" cy="672227"/>
          </a:xfrm>
          <a:prstGeom prst="rect">
            <a:avLst/>
          </a:prstGeom>
          <a:solidFill>
            <a:srgbClr val="FFFFFF">
              <a:alpha val="4000"/>
            </a:srgbClr>
          </a:solidFill>
          <a:ln/>
        </p:spPr>
      </p:sp>
      <p:sp>
        <p:nvSpPr>
          <p:cNvPr id="29" name="Text 27"/>
          <p:cNvSpPr/>
          <p:nvPr/>
        </p:nvSpPr>
        <p:spPr>
          <a:xfrm>
            <a:off x="1014413" y="4332446"/>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400</a:t>
            </a:r>
            <a:endParaRPr lang="en-US" sz="1350" dirty="0"/>
          </a:p>
        </p:txBody>
      </p:sp>
      <p:sp>
        <p:nvSpPr>
          <p:cNvPr id="30" name="Text 28"/>
          <p:cNvSpPr/>
          <p:nvPr/>
        </p:nvSpPr>
        <p:spPr>
          <a:xfrm>
            <a:off x="3609618" y="4332446"/>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Errore client</a:t>
            </a:r>
            <a:endParaRPr lang="en-US" sz="1350" dirty="0"/>
          </a:p>
        </p:txBody>
      </p:sp>
      <p:sp>
        <p:nvSpPr>
          <p:cNvPr id="31" name="Text 29"/>
          <p:cNvSpPr/>
          <p:nvPr/>
        </p:nvSpPr>
        <p:spPr>
          <a:xfrm>
            <a:off x="6201013" y="4332446"/>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Bad request</a:t>
            </a:r>
            <a:endParaRPr lang="en-US" sz="1350" dirty="0"/>
          </a:p>
        </p:txBody>
      </p:sp>
      <p:sp>
        <p:nvSpPr>
          <p:cNvPr id="32" name="Text 30"/>
          <p:cNvSpPr/>
          <p:nvPr/>
        </p:nvSpPr>
        <p:spPr>
          <a:xfrm>
            <a:off x="8792408" y="4332446"/>
            <a:ext cx="2228493" cy="497205"/>
          </a:xfrm>
          <a:prstGeom prst="rect">
            <a:avLst/>
          </a:prstGeom>
          <a:noFill/>
          <a:ln/>
        </p:spPr>
        <p:txBody>
          <a:bodyPr wrap="squar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Formato della richiesta non corretto</a:t>
            </a:r>
            <a:endParaRPr lang="en-US" sz="1350" dirty="0"/>
          </a:p>
        </p:txBody>
      </p:sp>
      <p:sp>
        <p:nvSpPr>
          <p:cNvPr id="33" name="Text 31"/>
          <p:cNvSpPr/>
          <p:nvPr/>
        </p:nvSpPr>
        <p:spPr>
          <a:xfrm>
            <a:off x="11383804" y="4332446"/>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 PUT, POST, DELETE</a:t>
            </a:r>
            <a:endParaRPr lang="en-US" sz="1350" dirty="0"/>
          </a:p>
        </p:txBody>
      </p:sp>
      <p:sp>
        <p:nvSpPr>
          <p:cNvPr id="34" name="Shape 32"/>
          <p:cNvSpPr/>
          <p:nvPr/>
        </p:nvSpPr>
        <p:spPr>
          <a:xfrm>
            <a:off x="836652" y="4917162"/>
            <a:ext cx="12957096" cy="423624"/>
          </a:xfrm>
          <a:prstGeom prst="rect">
            <a:avLst/>
          </a:prstGeom>
          <a:solidFill>
            <a:srgbClr val="000000">
              <a:alpha val="4000"/>
            </a:srgbClr>
          </a:solidFill>
          <a:ln/>
        </p:spPr>
      </p:sp>
      <p:sp>
        <p:nvSpPr>
          <p:cNvPr id="35" name="Text 33"/>
          <p:cNvSpPr/>
          <p:nvPr/>
        </p:nvSpPr>
        <p:spPr>
          <a:xfrm>
            <a:off x="1014413" y="5004673"/>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401</a:t>
            </a:r>
            <a:endParaRPr lang="en-US" sz="1350" dirty="0"/>
          </a:p>
        </p:txBody>
      </p:sp>
      <p:sp>
        <p:nvSpPr>
          <p:cNvPr id="36" name="Text 34"/>
          <p:cNvSpPr/>
          <p:nvPr/>
        </p:nvSpPr>
        <p:spPr>
          <a:xfrm>
            <a:off x="3609618" y="50046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Errore client</a:t>
            </a:r>
            <a:endParaRPr lang="en-US" sz="1350" dirty="0"/>
          </a:p>
        </p:txBody>
      </p:sp>
      <p:sp>
        <p:nvSpPr>
          <p:cNvPr id="37" name="Text 35"/>
          <p:cNvSpPr/>
          <p:nvPr/>
        </p:nvSpPr>
        <p:spPr>
          <a:xfrm>
            <a:off x="6201013" y="50046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Unauthorized</a:t>
            </a:r>
            <a:endParaRPr lang="en-US" sz="1350" dirty="0"/>
          </a:p>
        </p:txBody>
      </p:sp>
      <p:sp>
        <p:nvSpPr>
          <p:cNvPr id="38" name="Text 36"/>
          <p:cNvSpPr/>
          <p:nvPr/>
        </p:nvSpPr>
        <p:spPr>
          <a:xfrm>
            <a:off x="8792408" y="50046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Accesso non autorizzato</a:t>
            </a:r>
            <a:endParaRPr lang="en-US" sz="1350" dirty="0"/>
          </a:p>
        </p:txBody>
      </p:sp>
      <p:sp>
        <p:nvSpPr>
          <p:cNvPr id="39" name="Text 37"/>
          <p:cNvSpPr/>
          <p:nvPr/>
        </p:nvSpPr>
        <p:spPr>
          <a:xfrm>
            <a:off x="11383804" y="5004673"/>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 PUT, POST, DELETE</a:t>
            </a:r>
            <a:endParaRPr lang="en-US" sz="1350" dirty="0"/>
          </a:p>
        </p:txBody>
      </p:sp>
      <p:sp>
        <p:nvSpPr>
          <p:cNvPr id="40" name="Shape 38"/>
          <p:cNvSpPr/>
          <p:nvPr/>
        </p:nvSpPr>
        <p:spPr>
          <a:xfrm>
            <a:off x="836652" y="5340787"/>
            <a:ext cx="12957096" cy="423624"/>
          </a:xfrm>
          <a:prstGeom prst="rect">
            <a:avLst/>
          </a:prstGeom>
          <a:solidFill>
            <a:srgbClr val="FFFFFF">
              <a:alpha val="4000"/>
            </a:srgbClr>
          </a:solidFill>
          <a:ln/>
        </p:spPr>
      </p:sp>
      <p:sp>
        <p:nvSpPr>
          <p:cNvPr id="41" name="Text 39"/>
          <p:cNvSpPr/>
          <p:nvPr/>
        </p:nvSpPr>
        <p:spPr>
          <a:xfrm>
            <a:off x="1014413" y="5428298"/>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404</a:t>
            </a:r>
            <a:endParaRPr lang="en-US" sz="1350" dirty="0"/>
          </a:p>
        </p:txBody>
      </p:sp>
      <p:sp>
        <p:nvSpPr>
          <p:cNvPr id="42" name="Text 40"/>
          <p:cNvSpPr/>
          <p:nvPr/>
        </p:nvSpPr>
        <p:spPr>
          <a:xfrm>
            <a:off x="3609618" y="54282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Errore client</a:t>
            </a:r>
            <a:endParaRPr lang="en-US" sz="1350" dirty="0"/>
          </a:p>
        </p:txBody>
      </p:sp>
      <p:sp>
        <p:nvSpPr>
          <p:cNvPr id="43" name="Text 41"/>
          <p:cNvSpPr/>
          <p:nvPr/>
        </p:nvSpPr>
        <p:spPr>
          <a:xfrm>
            <a:off x="6201013" y="54282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Not Found</a:t>
            </a:r>
            <a:endParaRPr lang="en-US" sz="1350" dirty="0"/>
          </a:p>
        </p:txBody>
      </p:sp>
      <p:sp>
        <p:nvSpPr>
          <p:cNvPr id="44" name="Text 42"/>
          <p:cNvSpPr/>
          <p:nvPr/>
        </p:nvSpPr>
        <p:spPr>
          <a:xfrm>
            <a:off x="8792408" y="54282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La risorsa non è stata trovata</a:t>
            </a:r>
            <a:endParaRPr lang="en-US" sz="1350" dirty="0"/>
          </a:p>
        </p:txBody>
      </p:sp>
      <p:sp>
        <p:nvSpPr>
          <p:cNvPr id="45" name="Text 43"/>
          <p:cNvSpPr/>
          <p:nvPr/>
        </p:nvSpPr>
        <p:spPr>
          <a:xfrm>
            <a:off x="11383804" y="5428298"/>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 PUT, DELETE</a:t>
            </a:r>
            <a:endParaRPr lang="en-US" sz="1350" dirty="0"/>
          </a:p>
        </p:txBody>
      </p:sp>
      <p:sp>
        <p:nvSpPr>
          <p:cNvPr id="46" name="Shape 44"/>
          <p:cNvSpPr/>
          <p:nvPr/>
        </p:nvSpPr>
        <p:spPr>
          <a:xfrm>
            <a:off x="836652" y="5764411"/>
            <a:ext cx="12957096" cy="672227"/>
          </a:xfrm>
          <a:prstGeom prst="rect">
            <a:avLst/>
          </a:prstGeom>
          <a:solidFill>
            <a:srgbClr val="000000">
              <a:alpha val="4000"/>
            </a:srgbClr>
          </a:solidFill>
          <a:ln/>
        </p:spPr>
      </p:sp>
      <p:sp>
        <p:nvSpPr>
          <p:cNvPr id="47" name="Text 45"/>
          <p:cNvSpPr/>
          <p:nvPr/>
        </p:nvSpPr>
        <p:spPr>
          <a:xfrm>
            <a:off x="1014413" y="5851922"/>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415</a:t>
            </a:r>
            <a:endParaRPr lang="en-US" sz="1350" dirty="0"/>
          </a:p>
        </p:txBody>
      </p:sp>
      <p:sp>
        <p:nvSpPr>
          <p:cNvPr id="48" name="Text 46"/>
          <p:cNvSpPr/>
          <p:nvPr/>
        </p:nvSpPr>
        <p:spPr>
          <a:xfrm>
            <a:off x="3609618" y="5851922"/>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Errore client</a:t>
            </a:r>
            <a:endParaRPr lang="en-US" sz="1350" dirty="0"/>
          </a:p>
        </p:txBody>
      </p:sp>
      <p:sp>
        <p:nvSpPr>
          <p:cNvPr id="49" name="Text 47"/>
          <p:cNvSpPr/>
          <p:nvPr/>
        </p:nvSpPr>
        <p:spPr>
          <a:xfrm>
            <a:off x="6201013" y="5851922"/>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Unsupported Media Type</a:t>
            </a:r>
            <a:endParaRPr lang="en-US" sz="1350" dirty="0"/>
          </a:p>
        </p:txBody>
      </p:sp>
      <p:sp>
        <p:nvSpPr>
          <p:cNvPr id="50" name="Text 48"/>
          <p:cNvSpPr/>
          <p:nvPr/>
        </p:nvSpPr>
        <p:spPr>
          <a:xfrm>
            <a:off x="8792408" y="5851922"/>
            <a:ext cx="2228493" cy="497205"/>
          </a:xfrm>
          <a:prstGeom prst="rect">
            <a:avLst/>
          </a:prstGeom>
          <a:noFill/>
          <a:ln/>
        </p:spPr>
        <p:txBody>
          <a:bodyPr wrap="squar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Formato dei dati non supportato</a:t>
            </a:r>
            <a:endParaRPr lang="en-US" sz="1350" dirty="0"/>
          </a:p>
        </p:txBody>
      </p:sp>
      <p:sp>
        <p:nvSpPr>
          <p:cNvPr id="51" name="Text 49"/>
          <p:cNvSpPr/>
          <p:nvPr/>
        </p:nvSpPr>
        <p:spPr>
          <a:xfrm>
            <a:off x="11383804" y="5851922"/>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 PUT, POST</a:t>
            </a:r>
            <a:endParaRPr lang="en-US" sz="1350" dirty="0"/>
          </a:p>
        </p:txBody>
      </p:sp>
      <p:sp>
        <p:nvSpPr>
          <p:cNvPr id="52" name="Shape 50"/>
          <p:cNvSpPr/>
          <p:nvPr/>
        </p:nvSpPr>
        <p:spPr>
          <a:xfrm>
            <a:off x="836652" y="6436638"/>
            <a:ext cx="12957096" cy="672227"/>
          </a:xfrm>
          <a:prstGeom prst="rect">
            <a:avLst/>
          </a:prstGeom>
          <a:solidFill>
            <a:srgbClr val="FFFFFF">
              <a:alpha val="4000"/>
            </a:srgbClr>
          </a:solidFill>
          <a:ln/>
        </p:spPr>
      </p:sp>
      <p:sp>
        <p:nvSpPr>
          <p:cNvPr id="53" name="Text 51"/>
          <p:cNvSpPr/>
          <p:nvPr/>
        </p:nvSpPr>
        <p:spPr>
          <a:xfrm>
            <a:off x="1014413" y="6524149"/>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500</a:t>
            </a:r>
            <a:endParaRPr lang="en-US" sz="1350" dirty="0"/>
          </a:p>
        </p:txBody>
      </p:sp>
      <p:sp>
        <p:nvSpPr>
          <p:cNvPr id="54" name="Text 52"/>
          <p:cNvSpPr/>
          <p:nvPr/>
        </p:nvSpPr>
        <p:spPr>
          <a:xfrm>
            <a:off x="3609618" y="6524149"/>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Errore server</a:t>
            </a:r>
            <a:endParaRPr lang="en-US" sz="1350" dirty="0"/>
          </a:p>
        </p:txBody>
      </p:sp>
      <p:sp>
        <p:nvSpPr>
          <p:cNvPr id="55" name="Text 53"/>
          <p:cNvSpPr/>
          <p:nvPr/>
        </p:nvSpPr>
        <p:spPr>
          <a:xfrm>
            <a:off x="6201013" y="6524149"/>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Internal Server Error</a:t>
            </a:r>
            <a:endParaRPr lang="en-US" sz="1350" dirty="0"/>
          </a:p>
        </p:txBody>
      </p:sp>
      <p:sp>
        <p:nvSpPr>
          <p:cNvPr id="56" name="Text 54"/>
          <p:cNvSpPr/>
          <p:nvPr/>
        </p:nvSpPr>
        <p:spPr>
          <a:xfrm>
            <a:off x="8792408" y="6524149"/>
            <a:ext cx="2228493" cy="497205"/>
          </a:xfrm>
          <a:prstGeom prst="rect">
            <a:avLst/>
          </a:prstGeom>
          <a:noFill/>
          <a:ln/>
        </p:spPr>
        <p:txBody>
          <a:bodyPr wrap="squar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Qualcosa non ha funzionato sul server</a:t>
            </a:r>
            <a:endParaRPr lang="en-US" sz="1350" dirty="0"/>
          </a:p>
        </p:txBody>
      </p:sp>
      <p:sp>
        <p:nvSpPr>
          <p:cNvPr id="57" name="Text 55"/>
          <p:cNvSpPr/>
          <p:nvPr/>
        </p:nvSpPr>
        <p:spPr>
          <a:xfrm>
            <a:off x="11383804" y="6524149"/>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 PUT, POST, DELETE</a:t>
            </a:r>
            <a:endParaRPr lang="en-US" sz="1350" dirty="0"/>
          </a:p>
        </p:txBody>
      </p:sp>
      <p:sp>
        <p:nvSpPr>
          <p:cNvPr id="58" name="Text 56"/>
          <p:cNvSpPr/>
          <p:nvPr/>
        </p:nvSpPr>
        <p:spPr>
          <a:xfrm>
            <a:off x="142042" y="7734538"/>
            <a:ext cx="1666875" cy="232172"/>
          </a:xfrm>
          <a:prstGeom prst="rect">
            <a:avLst/>
          </a:prstGeom>
          <a:noFill/>
          <a:ln/>
        </p:spPr>
        <p:txBody>
          <a:bodyPr wrap="none" lIns="0" tIns="0" rIns="0" bIns="0" rtlCol="0" anchor="t"/>
          <a:lstStyle/>
          <a:p>
            <a:pPr algn="l"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59" name="Text 57"/>
          <p:cNvSpPr/>
          <p:nvPr/>
        </p:nvSpPr>
        <p:spPr>
          <a:xfrm>
            <a:off x="6496169" y="7734538"/>
            <a:ext cx="1637824" cy="232172"/>
          </a:xfrm>
          <a:prstGeom prst="rect">
            <a:avLst/>
          </a:prstGeom>
          <a:noFill/>
          <a:ln/>
        </p:spPr>
        <p:txBody>
          <a:bodyPr wrap="none" lIns="0" tIns="0" rIns="0" bIns="0" rtlCol="0" anchor="t"/>
          <a:lstStyle/>
          <a:p>
            <a:pPr algn="ctr"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60" name="Text 58"/>
          <p:cNvSpPr/>
          <p:nvPr/>
        </p:nvSpPr>
        <p:spPr>
          <a:xfrm>
            <a:off x="14075807" y="7734538"/>
            <a:ext cx="412432" cy="232172"/>
          </a:xfrm>
          <a:prstGeom prst="rect">
            <a:avLst/>
          </a:prstGeom>
          <a:noFill/>
          <a:ln/>
        </p:spPr>
        <p:txBody>
          <a:bodyPr wrap="none" lIns="0" tIns="0" rIns="0" bIns="0" rtlCol="0" anchor="t"/>
          <a:lstStyle/>
          <a:p>
            <a:pPr algn="r"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48</a:t>
            </a:r>
            <a:endParaRPr lang="en-US" sz="13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spTree>
      <p:nvGrpSpPr>
        <p:cNvPr id="1" name=""/>
        <p:cNvGrpSpPr/>
        <p:nvPr/>
      </p:nvGrpSpPr>
      <p:grpSpPr>
        <a:xfrm>
          <a:off x="0" y="0"/>
          <a:ext cx="0" cy="0"/>
          <a:chOff x="0" y="0"/>
          <a:chExt cx="0" cy="0"/>
        </a:xfrm>
      </p:grpSpPr>
      <p:sp>
        <p:nvSpPr>
          <p:cNvPr id="2" name="Text 0"/>
          <p:cNvSpPr/>
          <p:nvPr/>
        </p:nvSpPr>
        <p:spPr>
          <a:xfrm>
            <a:off x="829032" y="931783"/>
            <a:ext cx="4519851" cy="542925"/>
          </a:xfrm>
          <a:prstGeom prst="rect">
            <a:avLst/>
          </a:prstGeom>
          <a:noFill/>
          <a:ln/>
        </p:spPr>
        <p:txBody>
          <a:bodyPr wrap="none" lIns="0" tIns="0" rIns="0" bIns="0" rtlCol="0" anchor="t"/>
          <a:lstStyle/>
          <a:p>
            <a:pPr algn="l" indent="0" marL="0">
              <a:lnSpc>
                <a:spcPts val="4250"/>
              </a:lnSpc>
              <a:buNone/>
            </a:pPr>
            <a:r>
              <a:rPr lang="en-US" sz="3400" dirty="0">
                <a:solidFill>
                  <a:srgbClr val="000103"/>
                </a:solidFill>
                <a:latin typeface="Ancizar Serif" pitchFamily="34" charset="0"/>
                <a:ea typeface="Ancizar Serif" pitchFamily="34" charset="-122"/>
                <a:cs typeface="Ancizar Serif" pitchFamily="34" charset="-120"/>
              </a:rPr>
              <a:t>Bibliografia e Riferimenti</a:t>
            </a:r>
            <a:endParaRPr lang="en-US" sz="3400" dirty="0"/>
          </a:p>
        </p:txBody>
      </p:sp>
      <p:sp>
        <p:nvSpPr>
          <p:cNvPr id="3" name="Text 1"/>
          <p:cNvSpPr/>
          <p:nvPr/>
        </p:nvSpPr>
        <p:spPr>
          <a:xfrm>
            <a:off x="829032" y="1521023"/>
            <a:ext cx="3474244" cy="434221"/>
          </a:xfrm>
          <a:prstGeom prst="rect">
            <a:avLst/>
          </a:prstGeom>
          <a:noFill/>
          <a:ln/>
        </p:spPr>
        <p:txBody>
          <a:bodyPr wrap="none" lIns="0" tIns="0" rIns="0" bIns="0" rtlCol="0" anchor="t"/>
          <a:lstStyle/>
          <a:p>
            <a:pPr algn="l" indent="0" marL="0">
              <a:lnSpc>
                <a:spcPts val="3400"/>
              </a:lnSpc>
              <a:buNone/>
            </a:pPr>
            <a:r>
              <a:rPr lang="en-US" sz="2700" dirty="0">
                <a:solidFill>
                  <a:srgbClr val="000103"/>
                </a:solidFill>
                <a:latin typeface="Ancizar Serif" pitchFamily="34" charset="0"/>
                <a:ea typeface="Ancizar Serif" pitchFamily="34" charset="-122"/>
                <a:cs typeface="Ancizar Serif" pitchFamily="34" charset="-120"/>
              </a:rPr>
              <a:t>Libri di testo:</a:t>
            </a:r>
            <a:endParaRPr lang="en-US" sz="2700" dirty="0"/>
          </a:p>
        </p:txBody>
      </p:sp>
      <p:sp>
        <p:nvSpPr>
          <p:cNvPr id="4" name="Text 2"/>
          <p:cNvSpPr/>
          <p:nvPr/>
        </p:nvSpPr>
        <p:spPr>
          <a:xfrm>
            <a:off x="829032" y="2129314"/>
            <a:ext cx="12972336" cy="1289923"/>
          </a:xfrm>
          <a:prstGeom prst="rect">
            <a:avLst/>
          </a:prstGeom>
          <a:noFill/>
          <a:ln/>
        </p:spPr>
        <p:txBody>
          <a:bodyPr wrap="square" lIns="0" tIns="0" rIns="0" bIns="0" rtlCol="0" anchor="t"/>
          <a:lstStyle/>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Tanenbaum, A. S., &amp; Van Steen, M. (2017). </a:t>
            </a:r>
            <a:pPr algn="l" indent="0" marL="0">
              <a:lnSpc>
                <a:spcPts val="1750"/>
              </a:lnSpc>
              <a:buNone/>
            </a:pPr>
            <a:r>
              <a:rPr lang="en-US" sz="1300" i="1" dirty="0">
                <a:solidFill>
                  <a:srgbClr val="030303"/>
                </a:solidFill>
                <a:latin typeface="Ancizar Serif" pitchFamily="34" charset="0"/>
                <a:ea typeface="Ancizar Serif" pitchFamily="34" charset="-122"/>
                <a:cs typeface="Ancizar Serif" pitchFamily="34" charset="-120"/>
              </a:rPr>
              <a:t>Distributed Systems: Principles and Paradigms</a:t>
            </a:r>
            <a:pPr algn="l"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 (3rd ed.). Pearson Education.</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Coulouris, G., Dollimore, J., Kindberg, T., &amp; Blair, G. (2011). </a:t>
            </a:r>
            <a:pPr algn="l" indent="0" marL="0">
              <a:lnSpc>
                <a:spcPts val="1750"/>
              </a:lnSpc>
              <a:buNone/>
            </a:pPr>
            <a:r>
              <a:rPr lang="en-US" sz="1300" i="1" dirty="0">
                <a:solidFill>
                  <a:srgbClr val="030303"/>
                </a:solidFill>
                <a:latin typeface="Ancizar Serif" pitchFamily="34" charset="0"/>
                <a:ea typeface="Ancizar Serif" pitchFamily="34" charset="-122"/>
                <a:cs typeface="Ancizar Serif" pitchFamily="34" charset="-120"/>
              </a:rPr>
              <a:t>Distributed Systems: Concepts and Design</a:t>
            </a:r>
            <a:pPr algn="l"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 (5th ed.). Addison-Wesley.</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Richardson, L., &amp; Ruby, S. (2007). </a:t>
            </a:r>
            <a:pPr algn="l" indent="0" marL="0">
              <a:lnSpc>
                <a:spcPts val="1750"/>
              </a:lnSpc>
              <a:buNone/>
            </a:pPr>
            <a:r>
              <a:rPr lang="en-US" sz="1300" i="1" dirty="0">
                <a:solidFill>
                  <a:srgbClr val="030303"/>
                </a:solidFill>
                <a:latin typeface="Ancizar Serif" pitchFamily="34" charset="0"/>
                <a:ea typeface="Ancizar Serif" pitchFamily="34" charset="-122"/>
                <a:cs typeface="Ancizar Serif" pitchFamily="34" charset="-120"/>
              </a:rPr>
              <a:t>RESTful Web Services</a:t>
            </a:r>
            <a:pPr algn="l"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 O'Reilly Media.</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Erl, T. (2008). </a:t>
            </a:r>
            <a:pPr algn="l" indent="0" marL="0">
              <a:lnSpc>
                <a:spcPts val="1750"/>
              </a:lnSpc>
              <a:buNone/>
            </a:pPr>
            <a:r>
              <a:rPr lang="en-US" sz="1300" i="1" dirty="0">
                <a:solidFill>
                  <a:srgbClr val="030303"/>
                </a:solidFill>
                <a:latin typeface="Ancizar Serif" pitchFamily="34" charset="0"/>
                <a:ea typeface="Ancizar Serif" pitchFamily="34" charset="-122"/>
                <a:cs typeface="Ancizar Serif" pitchFamily="34" charset="-120"/>
              </a:rPr>
              <a:t>SOA: Principles of Service Design</a:t>
            </a:r>
            <a:pPr algn="l"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 Prentice Hall.</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Newman, S. (2015). </a:t>
            </a:r>
            <a:pPr algn="l" indent="0" marL="0">
              <a:lnSpc>
                <a:spcPts val="1750"/>
              </a:lnSpc>
              <a:buNone/>
            </a:pPr>
            <a:r>
              <a:rPr lang="en-US" sz="1300" i="1" dirty="0">
                <a:solidFill>
                  <a:srgbClr val="030303"/>
                </a:solidFill>
                <a:latin typeface="Ancizar Serif" pitchFamily="34" charset="0"/>
                <a:ea typeface="Ancizar Serif" pitchFamily="34" charset="-122"/>
                <a:cs typeface="Ancizar Serif" pitchFamily="34" charset="-120"/>
              </a:rPr>
              <a:t>Building Microservices: Designing Fine-Grained Systems</a:t>
            </a:r>
            <a:pPr algn="l"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 O'Reilly Media.</a:t>
            </a:r>
            <a:endParaRPr lang="en-US" sz="1300" dirty="0"/>
          </a:p>
        </p:txBody>
      </p:sp>
      <p:sp>
        <p:nvSpPr>
          <p:cNvPr id="5" name="Text 3"/>
          <p:cNvSpPr/>
          <p:nvPr/>
        </p:nvSpPr>
        <p:spPr>
          <a:xfrm>
            <a:off x="829032" y="3593306"/>
            <a:ext cx="3474244" cy="434221"/>
          </a:xfrm>
          <a:prstGeom prst="rect">
            <a:avLst/>
          </a:prstGeom>
          <a:noFill/>
          <a:ln/>
        </p:spPr>
        <p:txBody>
          <a:bodyPr wrap="none" lIns="0" tIns="0" rIns="0" bIns="0" rtlCol="0" anchor="t"/>
          <a:lstStyle/>
          <a:p>
            <a:pPr algn="l" indent="0" marL="0">
              <a:lnSpc>
                <a:spcPts val="3400"/>
              </a:lnSpc>
              <a:buNone/>
            </a:pPr>
            <a:r>
              <a:rPr lang="en-US" sz="2700" dirty="0">
                <a:solidFill>
                  <a:srgbClr val="000103"/>
                </a:solidFill>
                <a:latin typeface="Ancizar Serif" pitchFamily="34" charset="0"/>
                <a:ea typeface="Ancizar Serif" pitchFamily="34" charset="-122"/>
                <a:cs typeface="Ancizar Serif" pitchFamily="34" charset="-120"/>
              </a:rPr>
              <a:t>Risorse online:</a:t>
            </a:r>
            <a:endParaRPr lang="en-US" sz="2700" dirty="0"/>
          </a:p>
        </p:txBody>
      </p:sp>
      <p:sp>
        <p:nvSpPr>
          <p:cNvPr id="6" name="Text 4"/>
          <p:cNvSpPr/>
          <p:nvPr/>
        </p:nvSpPr>
        <p:spPr>
          <a:xfrm>
            <a:off x="829032" y="4201597"/>
            <a:ext cx="12972336" cy="1289923"/>
          </a:xfrm>
          <a:prstGeom prst="rect">
            <a:avLst/>
          </a:prstGeom>
          <a:noFill/>
          <a:ln/>
        </p:spPr>
        <p:txBody>
          <a:bodyPr wrap="square" lIns="0" tIns="0" rIns="0" bIns="0" rtlCol="0" anchor="t"/>
          <a:lstStyle/>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Martin Fowler - Microservices: </a:t>
            </a:r>
            <a:pPr algn="l" indent="0" marL="0">
              <a:lnSpc>
                <a:spcPts val="1750"/>
              </a:lnSpc>
              <a:buNone/>
            </a:pPr>
            <a:r>
              <a:rPr lang="en-US" sz="1300" u="sng" dirty="0">
                <a:solidFill>
                  <a:srgbClr val="040C28"/>
                </a:solidFill>
                <a:latin typeface="Ancizar Serif" pitchFamily="34" charset="0"/>
                <a:ea typeface="Ancizar Serif" pitchFamily="34" charset="-122"/>
                <a:cs typeface="Ancizar Serif" pitchFamily="34" charset="-120"/>
                <a:hlinkClick r:id="rId1" invalidUrl="" action="" tgtFrame="" tooltip="" history="1" highlightClick="0" endSnd="0">
                  <a:extLst>
                    <a:ext uri="{A12FA001-AC4F-418D-AE19-62706E023703}">
                      <ahyp:hlinkClr xmlns:ahyp="http://schemas.microsoft.com/office/drawing/2018/hyperlinkcolor" val="tx"/>
                    </a:ext>
                  </a:extLst>
                </a:hlinkClick>
              </a:rPr>
              <a:t>https://martinfowler.com/articles/microservices.html</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REST API Tutorial: </a:t>
            </a:r>
            <a:pPr algn="l" indent="0" marL="0">
              <a:lnSpc>
                <a:spcPts val="1750"/>
              </a:lnSpc>
              <a:buNone/>
            </a:pPr>
            <a:r>
              <a:rPr lang="en-US" sz="1300" u="sng" dirty="0">
                <a:solidFill>
                  <a:srgbClr val="040C28"/>
                </a:solidFill>
                <a:latin typeface="Ancizar Serif" pitchFamily="34" charset="0"/>
                <a:ea typeface="Ancizar Serif" pitchFamily="34" charset="-122"/>
                <a:cs typeface="Ancizar Serif" pitchFamily="34" charset="-120"/>
                <a:hlinkClick r:id="rId2" invalidUrl="" action="" tgtFrame="" tooltip="" history="1" highlightClick="0" endSnd="0">
                  <a:extLst>
                    <a:ext uri="{A12FA001-AC4F-418D-AE19-62706E023703}">
                      <ahyp:hlinkClr xmlns:ahyp="http://schemas.microsoft.com/office/drawing/2018/hyperlinkcolor" val="tx"/>
                    </a:ext>
                  </a:extLst>
                </a:hlinkClick>
              </a:rPr>
              <a:t>https://restfulapi.net/</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W3C Web Services Architecture: </a:t>
            </a:r>
            <a:pPr algn="l" indent="0" marL="0">
              <a:lnSpc>
                <a:spcPts val="1750"/>
              </a:lnSpc>
              <a:buNone/>
            </a:pPr>
            <a:r>
              <a:rPr lang="en-US" sz="1300" u="sng" dirty="0">
                <a:solidFill>
                  <a:srgbClr val="040C28"/>
                </a:solidFill>
                <a:latin typeface="Ancizar Serif" pitchFamily="34" charset="0"/>
                <a:ea typeface="Ancizar Serif" pitchFamily="34" charset="-122"/>
                <a:cs typeface="Ancizar Serif" pitchFamily="34" charset="-120"/>
                <a:hlinkClick r:id="rId3" invalidUrl="" action="" tgtFrame="" tooltip="" history="1" highlightClick="0" endSnd="0">
                  <a:extLst>
                    <a:ext uri="{A12FA001-AC4F-418D-AE19-62706E023703}">
                      <ahyp:hlinkClr xmlns:ahyp="http://schemas.microsoft.com/office/drawing/2018/hyperlinkcolor" val="tx"/>
                    </a:ext>
                  </a:extLst>
                </a:hlinkClick>
              </a:rPr>
              <a:t>https://www.w3.org/TR/ws-arch/</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Netflix Tech Blog: </a:t>
            </a:r>
            <a:pPr algn="l" indent="0" marL="0">
              <a:lnSpc>
                <a:spcPts val="1750"/>
              </a:lnSpc>
              <a:buNone/>
            </a:pPr>
            <a:r>
              <a:rPr lang="en-US" sz="1300" u="sng" dirty="0">
                <a:solidFill>
                  <a:srgbClr val="040C28"/>
                </a:solidFill>
                <a:latin typeface="Ancizar Serif" pitchFamily="34" charset="0"/>
                <a:ea typeface="Ancizar Serif" pitchFamily="34" charset="-122"/>
                <a:cs typeface="Ancizar Serif" pitchFamily="34" charset="-120"/>
                <a:hlinkClick r:id="rId4" invalidUrl="" action="" tgtFrame="" tooltip="" history="1" highlightClick="0" endSnd="0">
                  <a:extLst>
                    <a:ext uri="{A12FA001-AC4F-418D-AE19-62706E023703}">
                      <ahyp:hlinkClr xmlns:ahyp="http://schemas.microsoft.com/office/drawing/2018/hyperlinkcolor" val="tx"/>
                    </a:ext>
                  </a:extLst>
                </a:hlinkClick>
              </a:rPr>
              <a:t>https://netflixtechblog.com/</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Amazon Web Services Documentation: </a:t>
            </a:r>
            <a:pPr algn="l" indent="0" marL="0">
              <a:lnSpc>
                <a:spcPts val="1750"/>
              </a:lnSpc>
              <a:buNone/>
            </a:pPr>
            <a:r>
              <a:rPr lang="en-US" sz="1300" u="sng" dirty="0">
                <a:solidFill>
                  <a:srgbClr val="040C28"/>
                </a:solidFill>
                <a:latin typeface="Ancizar Serif" pitchFamily="34" charset="0"/>
                <a:ea typeface="Ancizar Serif" pitchFamily="34" charset="-122"/>
                <a:cs typeface="Ancizar Serif" pitchFamily="34" charset="-120"/>
                <a:hlinkClick r:id="rId5" invalidUrl="" action="" tgtFrame="" tooltip="" history="1" highlightClick="0" endSnd="0">
                  <a:extLst>
                    <a:ext uri="{A12FA001-AC4F-418D-AE19-62706E023703}">
                      <ahyp:hlinkClr xmlns:ahyp="http://schemas.microsoft.com/office/drawing/2018/hyperlinkcolor" val="tx"/>
                    </a:ext>
                  </a:extLst>
                </a:hlinkClick>
              </a:rPr>
              <a:t>https://aws.amazon.com/documentation/</a:t>
            </a:r>
            <a:endParaRPr lang="en-US" sz="1300" dirty="0"/>
          </a:p>
        </p:txBody>
      </p:sp>
      <p:sp>
        <p:nvSpPr>
          <p:cNvPr id="7" name="Text 5"/>
          <p:cNvSpPr/>
          <p:nvPr/>
        </p:nvSpPr>
        <p:spPr>
          <a:xfrm>
            <a:off x="829032" y="5665589"/>
            <a:ext cx="4985266" cy="434221"/>
          </a:xfrm>
          <a:prstGeom prst="rect">
            <a:avLst/>
          </a:prstGeom>
          <a:noFill/>
          <a:ln/>
        </p:spPr>
        <p:txBody>
          <a:bodyPr wrap="none" lIns="0" tIns="0" rIns="0" bIns="0" rtlCol="0" anchor="t"/>
          <a:lstStyle/>
          <a:p>
            <a:pPr algn="l" indent="0" marL="0">
              <a:lnSpc>
                <a:spcPts val="3400"/>
              </a:lnSpc>
              <a:buNone/>
            </a:pPr>
            <a:r>
              <a:rPr lang="en-US" sz="2700" dirty="0">
                <a:solidFill>
                  <a:srgbClr val="000103"/>
                </a:solidFill>
                <a:latin typeface="Ancizar Serif" pitchFamily="34" charset="0"/>
                <a:ea typeface="Ancizar Serif" pitchFamily="34" charset="-122"/>
                <a:cs typeface="Ancizar Serif" pitchFamily="34" charset="-120"/>
              </a:rPr>
              <a:t>Articoli e documentazione tecnica:</a:t>
            </a:r>
            <a:endParaRPr lang="en-US" sz="2700" dirty="0"/>
          </a:p>
        </p:txBody>
      </p:sp>
      <p:sp>
        <p:nvSpPr>
          <p:cNvPr id="8" name="Text 6"/>
          <p:cNvSpPr/>
          <p:nvPr/>
        </p:nvSpPr>
        <p:spPr>
          <a:xfrm>
            <a:off x="829032" y="6273879"/>
            <a:ext cx="12972336" cy="1023818"/>
          </a:xfrm>
          <a:prstGeom prst="rect">
            <a:avLst/>
          </a:prstGeom>
          <a:noFill/>
          <a:ln/>
        </p:spPr>
        <p:txBody>
          <a:bodyPr wrap="square" lIns="0" tIns="0" rIns="0" bIns="0" rtlCol="0" anchor="t"/>
          <a:lstStyle/>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Fielding, R. T. (2000). </a:t>
            </a:r>
            <a:pPr algn="l" indent="0" marL="0">
              <a:lnSpc>
                <a:spcPts val="1750"/>
              </a:lnSpc>
              <a:buNone/>
            </a:pPr>
            <a:r>
              <a:rPr lang="en-US" sz="1300" i="1" dirty="0">
                <a:solidFill>
                  <a:srgbClr val="030303"/>
                </a:solidFill>
                <a:latin typeface="Ancizar Serif" pitchFamily="34" charset="0"/>
                <a:ea typeface="Ancizar Serif" pitchFamily="34" charset="-122"/>
                <a:cs typeface="Ancizar Serif" pitchFamily="34" charset="-120"/>
              </a:rPr>
              <a:t>Architectural Styles and the Design of Network-based Software Architectures</a:t>
            </a:r>
            <a:pPr algn="l"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 (Doctoral dissertation). University of California, Irvine.</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Papazoglou, M. P., &amp; van den Heuvel, W. J. (2007). Service oriented architectures: approaches, technologies and research issues. </a:t>
            </a:r>
            <a:pPr algn="l" indent="0" marL="0">
              <a:lnSpc>
                <a:spcPts val="1750"/>
              </a:lnSpc>
              <a:buNone/>
            </a:pPr>
            <a:r>
              <a:rPr lang="en-US" sz="1300" i="1" dirty="0">
                <a:solidFill>
                  <a:srgbClr val="030303"/>
                </a:solidFill>
                <a:latin typeface="Ancizar Serif" pitchFamily="34" charset="0"/>
                <a:ea typeface="Ancizar Serif" pitchFamily="34" charset="-122"/>
                <a:cs typeface="Ancizar Serif" pitchFamily="34" charset="-120"/>
              </a:rPr>
              <a:t>The VLDB Journal</a:t>
            </a:r>
            <a:pPr algn="l"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 16(3), 389-415.</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SOAP Version 1.2 Specification - W3C Recommendation</a:t>
            </a:r>
            <a:endParaRPr lang="en-US" sz="1300" dirty="0"/>
          </a:p>
          <a:p>
            <a:pPr algn="l" marL="342900" indent="-342900">
              <a:lnSpc>
                <a:spcPts val="1750"/>
              </a:lnSpc>
              <a:buSzPct val="100000"/>
              <a:buChar char="•"/>
            </a:pPr>
            <a:r>
              <a:rPr lang="en-US" sz="1300" dirty="0">
                <a:solidFill>
                  <a:srgbClr val="030303"/>
                </a:solidFill>
                <a:latin typeface="Ancizar Serif" pitchFamily="34" charset="0"/>
                <a:ea typeface="Ancizar Serif" pitchFamily="34" charset="-122"/>
                <a:cs typeface="Ancizar Serif" pitchFamily="34" charset="-120"/>
              </a:rPr>
              <a:t>HTTP/1.1 Specification - RFC 2616</a:t>
            </a:r>
            <a:endParaRPr lang="en-US" sz="1300" dirty="0"/>
          </a:p>
        </p:txBody>
      </p:sp>
      <p:sp>
        <p:nvSpPr>
          <p:cNvPr id="9" name="Text 7"/>
          <p:cNvSpPr/>
          <p:nvPr/>
        </p:nvSpPr>
        <p:spPr>
          <a:xfrm>
            <a:off x="142042" y="7737872"/>
            <a:ext cx="1683782" cy="225504"/>
          </a:xfrm>
          <a:prstGeom prst="rect">
            <a:avLst/>
          </a:prstGeom>
          <a:noFill/>
          <a:ln/>
        </p:spPr>
        <p:txBody>
          <a:bodyPr wrap="none" lIns="0" tIns="0" rIns="0" bIns="0" rtlCol="0" anchor="t"/>
          <a:lstStyle/>
          <a:p>
            <a:pPr algn="l"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10" name="Text 8"/>
          <p:cNvSpPr/>
          <p:nvPr/>
        </p:nvSpPr>
        <p:spPr>
          <a:xfrm>
            <a:off x="6490216" y="7737872"/>
            <a:ext cx="1649968" cy="225504"/>
          </a:xfrm>
          <a:prstGeom prst="rect">
            <a:avLst/>
          </a:prstGeom>
          <a:noFill/>
          <a:ln/>
        </p:spPr>
        <p:txBody>
          <a:bodyPr wrap="none" lIns="0" tIns="0" rIns="0" bIns="0" rtlCol="0" anchor="t"/>
          <a:lstStyle/>
          <a:p>
            <a:pPr algn="ctr"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11" name="Text 9"/>
          <p:cNvSpPr/>
          <p:nvPr/>
        </p:nvSpPr>
        <p:spPr>
          <a:xfrm>
            <a:off x="14059138" y="7737872"/>
            <a:ext cx="429339" cy="225504"/>
          </a:xfrm>
          <a:prstGeom prst="rect">
            <a:avLst/>
          </a:prstGeom>
          <a:noFill/>
          <a:ln/>
        </p:spPr>
        <p:txBody>
          <a:bodyPr wrap="none" lIns="0" tIns="0" rIns="0" bIns="0" rtlCol="0" anchor="t"/>
          <a:lstStyle/>
          <a:p>
            <a:pPr algn="r" indent="0" marL="0">
              <a:lnSpc>
                <a:spcPts val="1750"/>
              </a:lnSpc>
              <a:buNone/>
            </a:pPr>
            <a:r>
              <a:rPr lang="en-US" sz="1300" dirty="0">
                <a:solidFill>
                  <a:srgbClr val="030303"/>
                </a:solidFill>
                <a:latin typeface="Ancizar Serif" pitchFamily="34" charset="0"/>
                <a:ea typeface="Ancizar Serif" pitchFamily="34" charset="-122"/>
                <a:cs typeface="Ancizar Serif" pitchFamily="34" charset="-120"/>
              </a:rPr>
              <a:t>49</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829032" y="823793"/>
            <a:ext cx="6740128" cy="620435"/>
          </a:xfrm>
          <a:prstGeom prst="rect">
            <a:avLst/>
          </a:prstGeom>
          <a:noFill/>
          <a:ln/>
        </p:spPr>
        <p:txBody>
          <a:bodyPr wrap="non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Esempio di sistema centralizzato</a:t>
            </a:r>
            <a:endParaRPr lang="en-US" sz="3900" dirty="0"/>
          </a:p>
        </p:txBody>
      </p:sp>
      <p:sp>
        <p:nvSpPr>
          <p:cNvPr id="4" name="Text 1"/>
          <p:cNvSpPr/>
          <p:nvPr/>
        </p:nvSpPr>
        <p:spPr>
          <a:xfrm>
            <a:off x="829032" y="1671518"/>
            <a:ext cx="7485936" cy="1364456"/>
          </a:xfrm>
          <a:prstGeom prst="rect">
            <a:avLst/>
          </a:prstGeom>
          <a:noFill/>
          <a:ln/>
        </p:spPr>
        <p:txBody>
          <a:bodyPr wrap="square" lIns="0" tIns="0" rIns="0" bIns="0" rtlCol="0" anchor="t"/>
          <a:lstStyle/>
          <a:p>
            <a:pPr algn="l" indent="0" marL="0">
              <a:lnSpc>
                <a:spcPts val="2650"/>
              </a:lnSpc>
              <a:buNone/>
            </a:pPr>
            <a:r>
              <a:rPr lang="en-US" sz="1850" dirty="0">
                <a:solidFill>
                  <a:srgbClr val="030303"/>
                </a:solidFill>
                <a:latin typeface="Ancizar Serif" pitchFamily="34" charset="0"/>
                <a:ea typeface="Ancizar Serif" pitchFamily="34" charset="-122"/>
                <a:cs typeface="Ancizar Serif" pitchFamily="34" charset="-120"/>
              </a:rPr>
              <a:t>Un classico esempio di sistema centralizzato è un sistema </a:t>
            </a:r>
            <a:pPr algn="l" indent="0" marL="0">
              <a:lnSpc>
                <a:spcPts val="2650"/>
              </a:lnSpc>
              <a:buNone/>
            </a:pPr>
            <a:r>
              <a:rPr lang="en-US" sz="1850" b="1" dirty="0">
                <a:solidFill>
                  <a:srgbClr val="030303"/>
                </a:solidFill>
                <a:latin typeface="Ancizar Serif" pitchFamily="34" charset="0"/>
                <a:ea typeface="Ancizar Serif" pitchFamily="34" charset="-122"/>
                <a:cs typeface="Ancizar Serif" pitchFamily="34" charset="-120"/>
              </a:rPr>
              <a:t>bancario tradizionale </a:t>
            </a:r>
            <a:pPr algn="l" indent="0" marL="0">
              <a:lnSpc>
                <a:spcPts val="2650"/>
              </a:lnSpc>
              <a:buNone/>
            </a:pPr>
            <a:r>
              <a:rPr lang="en-US" sz="1850" dirty="0">
                <a:solidFill>
                  <a:srgbClr val="030303"/>
                </a:solidFill>
                <a:latin typeface="Ancizar Serif" pitchFamily="34" charset="0"/>
                <a:ea typeface="Ancizar Serif" pitchFamily="34" charset="-122"/>
                <a:cs typeface="Ancizar Serif" pitchFamily="34" charset="-120"/>
              </a:rPr>
              <a:t>basato su </a:t>
            </a:r>
            <a:pPr algn="l" indent="0" marL="0">
              <a:lnSpc>
                <a:spcPts val="2650"/>
              </a:lnSpc>
              <a:buNone/>
            </a:pPr>
            <a:r>
              <a:rPr lang="en-US" sz="1850" b="1" dirty="0">
                <a:solidFill>
                  <a:srgbClr val="030303"/>
                </a:solidFill>
                <a:latin typeface="Ancizar Serif" pitchFamily="34" charset="0"/>
                <a:ea typeface="Ancizar Serif" pitchFamily="34" charset="-122"/>
                <a:cs typeface="Ancizar Serif" pitchFamily="34" charset="-120"/>
              </a:rPr>
              <a:t>mainframe</a:t>
            </a:r>
            <a:pPr algn="l" indent="0" marL="0">
              <a:lnSpc>
                <a:spcPts val="2650"/>
              </a:lnSpc>
              <a:buNone/>
            </a:pPr>
            <a:r>
              <a:rPr lang="en-US" sz="1850" dirty="0">
                <a:solidFill>
                  <a:srgbClr val="030303"/>
                </a:solidFill>
                <a:latin typeface="Ancizar Serif" pitchFamily="34" charset="0"/>
                <a:ea typeface="Ancizar Serif" pitchFamily="34" charset="-122"/>
                <a:cs typeface="Ancizar Serif" pitchFamily="34" charset="-120"/>
              </a:rPr>
              <a:t>. In questo scenario, un singolo computer centrale (il mainframe) gestisce tutte le operazioni fondamentali della banca.</a:t>
            </a:r>
            <a:endParaRPr lang="en-US" sz="1850" dirty="0"/>
          </a:p>
        </p:txBody>
      </p:sp>
      <p:sp>
        <p:nvSpPr>
          <p:cNvPr id="5" name="Text 2"/>
          <p:cNvSpPr/>
          <p:nvPr/>
        </p:nvSpPr>
        <p:spPr>
          <a:xfrm>
            <a:off x="829032" y="3206472"/>
            <a:ext cx="7485936" cy="4199334"/>
          </a:xfrm>
          <a:prstGeom prst="rect">
            <a:avLst/>
          </a:prstGeom>
          <a:noFill/>
          <a:ln/>
        </p:spPr>
        <p:txBody>
          <a:bodyPr wrap="square" lIns="0" tIns="0" rIns="0" bIns="0" rtlCol="0" anchor="t"/>
          <a:lstStyle/>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Punto unico di controllo:</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Tutte le </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transazioni</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la gestione degli account, i saldi e i dati dei clienti sono elaborati e memorizzati esclusivamente su questo mainframe. Non ci sono processi indipendenti che operano al di fuori di esso.</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Accesso alle risorse:</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Qualsiasi operazione, come un prelievo da uno sportello ATM o una verifica del saldo online, deve interrogare o aggiornare i dati su questo unico sistema centrale, rendendo tutte le risorse accessibili tramite un'unica entità.</a:t>
            </a:r>
            <a:endParaRPr lang="en-US" sz="1450" dirty="0"/>
          </a:p>
          <a:p>
            <a:pPr algn="l" marL="342900" indent="-342900">
              <a:lnSpc>
                <a:spcPts val="2100"/>
              </a:lnSpc>
              <a:buSzPct val="100000"/>
              <a:buChar char="•"/>
            </a:pPr>
            <a:r>
              <a:rPr lang="en-US" sz="1450" b="1" dirty="0">
                <a:solidFill>
                  <a:srgbClr val="030303"/>
                </a:solidFill>
                <a:latin typeface="Ancizar Serif" pitchFamily="34" charset="0"/>
                <a:ea typeface="Ancizar Serif" pitchFamily="34" charset="-122"/>
                <a:cs typeface="Ancizar Serif" pitchFamily="34" charset="-120"/>
              </a:rPr>
              <a:t>Punto unico di </a:t>
            </a:r>
            <a:pPr algn="l" indent="0" marL="0">
              <a:lnSpc>
                <a:spcPts val="2100"/>
              </a:lnSpc>
              <a:buNone/>
            </a:pPr>
            <a:r>
              <a:rPr lang="en-US" sz="1450" b="1" dirty="0">
                <a:solidFill>
                  <a:srgbClr val="F44444"/>
                </a:solidFill>
                <a:latin typeface="Ancizar Serif" pitchFamily="34" charset="0"/>
                <a:ea typeface="Ancizar Serif" pitchFamily="34" charset="-122"/>
                <a:cs typeface="Ancizar Serif" pitchFamily="34" charset="-120"/>
              </a:rPr>
              <a:t>vulnerabilità</a:t>
            </a:r>
            <a:pPr algn="l" indent="0" marL="0">
              <a:lnSpc>
                <a:spcPts val="2100"/>
              </a:lnSpc>
              <a:buNone/>
            </a:pPr>
            <a:r>
              <a:rPr lang="en-US" sz="1450" b="1" dirty="0">
                <a:solidFill>
                  <a:srgbClr val="030303"/>
                </a:solidFill>
                <a:latin typeface="Ancizar Serif" pitchFamily="34" charset="0"/>
                <a:ea typeface="Ancizar Serif" pitchFamily="34" charset="-122"/>
                <a:cs typeface="Ancizar Serif" pitchFamily="34" charset="-120"/>
              </a:rPr>
              <a:t>:</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a:t>
            </a:r>
            <a:pPr algn="l" indent="0" marL="0">
              <a:lnSpc>
                <a:spcPts val="2100"/>
              </a:lnSpc>
              <a:buNone/>
            </a:pPr>
            <a:r>
              <a:rPr lang="en-US" sz="1450" u="sng" dirty="0">
                <a:solidFill>
                  <a:srgbClr val="030303"/>
                </a:solidFill>
                <a:latin typeface="Ancizar Serif" pitchFamily="34" charset="0"/>
                <a:ea typeface="Ancizar Serif" pitchFamily="34" charset="-122"/>
                <a:cs typeface="Ancizar Serif" pitchFamily="34" charset="-120"/>
              </a:rPr>
              <a:t>Se il mainframe dovesse avere un malfunzionamento o un'interruzione</a:t>
            </a:r>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 l'intera rete bancaria e tutte le sue operazioni verrebbero bloccate, poiché non esistono sistemi di backup autonomi o processi distribuiti per subentrare immediatamente.</a:t>
            </a:r>
            <a:endParaRPr lang="en-US" sz="1450" dirty="0"/>
          </a:p>
        </p:txBody>
      </p:sp>
      <p:sp>
        <p:nvSpPr>
          <p:cNvPr id="6" name="Text 3"/>
          <p:cNvSpPr/>
          <p:nvPr/>
        </p:nvSpPr>
        <p:spPr>
          <a:xfrm>
            <a:off x="142042" y="7731204"/>
            <a:ext cx="1651873" cy="238720"/>
          </a:xfrm>
          <a:prstGeom prst="rect">
            <a:avLst/>
          </a:prstGeom>
          <a:noFill/>
          <a:ln/>
        </p:spPr>
        <p:txBody>
          <a:bodyPr wrap="none" lIns="0" tIns="0" rIns="0" bIns="0" rtlCol="0" anchor="t"/>
          <a:lstStyle/>
          <a:p>
            <a:pPr algn="l"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4"/>
          <p:cNvSpPr/>
          <p:nvPr/>
        </p:nvSpPr>
        <p:spPr>
          <a:xfrm>
            <a:off x="8691324" y="7731204"/>
            <a:ext cx="310634" cy="238720"/>
          </a:xfrm>
          <a:prstGeom prst="rect">
            <a:avLst/>
          </a:prstGeom>
          <a:noFill/>
          <a:ln/>
        </p:spPr>
        <p:txBody>
          <a:bodyPr wrap="none" lIns="0" tIns="0" rIns="0" bIns="0" rtlCol="0" anchor="t"/>
          <a:lstStyle/>
          <a:p>
            <a:pPr algn="r"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5</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3167360" y="0"/>
            <a:ext cx="1463040" cy="8229600"/>
          </a:xfrm>
          <a:prstGeom prst="rect">
            <a:avLst/>
          </a:prstGeom>
        </p:spPr>
      </p:pic>
      <p:pic>
        <p:nvPicPr>
          <p:cNvPr id="3" name="Image 1" descr="preencoded.png">    </p:cNvPr>
          <p:cNvPicPr>
            <a:picLocks noChangeAspect="1"/>
          </p:cNvPicPr>
          <p:nvPr/>
        </p:nvPicPr>
        <p:blipFill>
          <a:blip r:embed="rId2"/>
          <a:stretch>
            <a:fillRect/>
          </a:stretch>
        </p:blipFill>
        <p:spPr>
          <a:xfrm>
            <a:off x="13433822" y="3804404"/>
            <a:ext cx="929997" cy="620792"/>
          </a:xfrm>
          <a:prstGeom prst="rect">
            <a:avLst/>
          </a:prstGeom>
        </p:spPr>
      </p:pic>
      <p:sp>
        <p:nvSpPr>
          <p:cNvPr id="4" name="Text 0"/>
          <p:cNvSpPr/>
          <p:nvPr/>
        </p:nvSpPr>
        <p:spPr>
          <a:xfrm>
            <a:off x="829032" y="1050846"/>
            <a:ext cx="8883491" cy="697944"/>
          </a:xfrm>
          <a:prstGeom prst="rect">
            <a:avLst/>
          </a:prstGeom>
          <a:noFill/>
          <a:ln/>
        </p:spPr>
        <p:txBody>
          <a:bodyPr wrap="none" lIns="0" tIns="0" rIns="0" bIns="0" rtlCol="0" anchor="t"/>
          <a:lstStyle/>
          <a:p>
            <a:pPr algn="l" indent="0" marL="0">
              <a:lnSpc>
                <a:spcPts val="5450"/>
              </a:lnSpc>
              <a:buNone/>
            </a:pPr>
            <a:r>
              <a:rPr lang="en-US" sz="4350" dirty="0">
                <a:solidFill>
                  <a:srgbClr val="000103"/>
                </a:solidFill>
                <a:latin typeface="Ancizar Serif" pitchFamily="34" charset="0"/>
                <a:ea typeface="Ancizar Serif" pitchFamily="34" charset="-122"/>
                <a:cs typeface="Ancizar Serif" pitchFamily="34" charset="-120"/>
              </a:rPr>
              <a:t>Esempio di sistema distribuito: Netflix</a:t>
            </a:r>
            <a:endParaRPr lang="en-US" sz="4350" dirty="0"/>
          </a:p>
        </p:txBody>
      </p:sp>
      <p:sp>
        <p:nvSpPr>
          <p:cNvPr id="5" name="Text 1"/>
          <p:cNvSpPr/>
          <p:nvPr/>
        </p:nvSpPr>
        <p:spPr>
          <a:xfrm>
            <a:off x="829032" y="2036564"/>
            <a:ext cx="11509296" cy="1214795"/>
          </a:xfrm>
          <a:prstGeom prst="rect">
            <a:avLst/>
          </a:prstGeom>
          <a:noFill/>
          <a:ln/>
        </p:spPr>
        <p:txBody>
          <a:bodyPr wrap="square" lIns="0" tIns="0" rIns="0" bIns="0" rtlCol="0" anchor="t"/>
          <a:lstStyle/>
          <a:p>
            <a:pPr algn="l" indent="0" marL="0">
              <a:lnSpc>
                <a:spcPts val="3150"/>
              </a:lnSpc>
              <a:buNone/>
            </a:pPr>
            <a:r>
              <a:rPr lang="en-US" sz="2050" b="1" dirty="0">
                <a:solidFill>
                  <a:srgbClr val="030303"/>
                </a:solidFill>
                <a:latin typeface="Ancizar Serif" pitchFamily="34" charset="0"/>
                <a:ea typeface="Ancizar Serif" pitchFamily="34" charset="-122"/>
                <a:cs typeface="Ancizar Serif" pitchFamily="34" charset="-120"/>
              </a:rPr>
              <a:t>Netflix è </a:t>
            </a:r>
            <a:pPr algn="l" indent="0" marL="0">
              <a:lnSpc>
                <a:spcPts val="3150"/>
              </a:lnSpc>
              <a:buNone/>
            </a:pPr>
            <a:r>
              <a:rPr lang="en-US" sz="2050" dirty="0">
                <a:solidFill>
                  <a:srgbClr val="030303"/>
                </a:solidFill>
                <a:latin typeface="Ancizar Serif" pitchFamily="34" charset="0"/>
                <a:ea typeface="Ancizar Serif" pitchFamily="34" charset="-122"/>
                <a:cs typeface="Ancizar Serif" pitchFamily="34" charset="-120"/>
              </a:rPr>
              <a:t>un servizio di streaming basata su sistema distribuito. Per offrire milioni di ore di video a utenti in tutto il mondo con una qualità elevata e minima latenza, Netflix si affida a un'architettura complessa e geograficamente distribuita.</a:t>
            </a:r>
            <a:endParaRPr lang="en-US" sz="2050" dirty="0"/>
          </a:p>
        </p:txBody>
      </p:sp>
      <p:sp>
        <p:nvSpPr>
          <p:cNvPr id="6" name="Text 2"/>
          <p:cNvSpPr/>
          <p:nvPr/>
        </p:nvSpPr>
        <p:spPr>
          <a:xfrm>
            <a:off x="829032" y="3467219"/>
            <a:ext cx="11509296" cy="3711535"/>
          </a:xfrm>
          <a:prstGeom prst="rect">
            <a:avLst/>
          </a:prstGeom>
          <a:noFill/>
          <a:ln/>
        </p:spPr>
        <p:txBody>
          <a:bodyPr wrap="square" lIns="0" tIns="0" rIns="0" bIns="0" rtlCol="0" anchor="t"/>
          <a:lstStyle/>
          <a:p>
            <a:pPr algn="l" marL="342900" indent="-342900">
              <a:lnSpc>
                <a:spcPts val="2550"/>
              </a:lnSpc>
              <a:buSzPct val="100000"/>
              <a:buChar char="•"/>
            </a:pPr>
            <a:r>
              <a:rPr lang="en-US" sz="1650" b="1" dirty="0">
                <a:solidFill>
                  <a:srgbClr val="030303"/>
                </a:solidFill>
                <a:latin typeface="Ancizar Serif" pitchFamily="34" charset="0"/>
                <a:ea typeface="Ancizar Serif" pitchFamily="34" charset="-122"/>
                <a:cs typeface="Ancizar Serif" pitchFamily="34" charset="-120"/>
              </a:rPr>
              <a:t>Componenti autonomi e collaborazione:</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Netflix non dipende da un singolo server centrale. Utilizza </a:t>
            </a:r>
            <a:pPr algn="l" indent="0" marL="0">
              <a:lnSpc>
                <a:spcPts val="2550"/>
              </a:lnSpc>
              <a:buNone/>
            </a:pPr>
            <a:r>
              <a:rPr lang="en-US" sz="1650" b="1" dirty="0">
                <a:solidFill>
                  <a:srgbClr val="204C8E"/>
                </a:solidFill>
                <a:latin typeface="Ancizar Serif" pitchFamily="34" charset="0"/>
                <a:ea typeface="Ancizar Serif" pitchFamily="34" charset="-122"/>
                <a:cs typeface="Ancizar Serif" pitchFamily="34" charset="-120"/>
              </a:rPr>
              <a:t>migliaia di server e data center </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distribuiti a livello globale, spesso in collaborazione con servizi cloud come AWS e con le proprie Content Delivery Networks (CDN). Quando un utente avvia un video, i dati non provengono da un unico punto, ma dal </a:t>
            </a:r>
            <a:pPr algn="l" indent="0" marL="0">
              <a:lnSpc>
                <a:spcPts val="2550"/>
              </a:lnSpc>
              <a:buNone/>
            </a:pPr>
            <a:r>
              <a:rPr lang="en-US" sz="1650" b="1" dirty="0">
                <a:solidFill>
                  <a:srgbClr val="910D0D"/>
                </a:solidFill>
                <a:latin typeface="Ancizar Serif" pitchFamily="34" charset="0"/>
                <a:ea typeface="Ancizar Serif" pitchFamily="34" charset="-122"/>
                <a:cs typeface="Ancizar Serif" pitchFamily="34" charset="-120"/>
              </a:rPr>
              <a:t>server più vicino</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e disponibile che detiene quel contenuto.</a:t>
            </a:r>
            <a:endParaRPr lang="en-US" sz="1650" dirty="0"/>
          </a:p>
          <a:p>
            <a:pPr algn="l" marL="342900" indent="-342900">
              <a:lnSpc>
                <a:spcPts val="2550"/>
              </a:lnSpc>
              <a:buSzPct val="100000"/>
              <a:buChar char="•"/>
            </a:pPr>
            <a:r>
              <a:rPr lang="en-US" sz="1650" b="1" dirty="0">
                <a:solidFill>
                  <a:srgbClr val="030303"/>
                </a:solidFill>
                <a:latin typeface="Ancizar Serif" pitchFamily="34" charset="0"/>
                <a:ea typeface="Ancizar Serif" pitchFamily="34" charset="-122"/>
                <a:cs typeface="Ancizar Serif" pitchFamily="34" charset="-120"/>
              </a:rPr>
              <a:t>Trasparenza per l'utente:</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L'utente finale percepisce Netflix come un'unica entità che fornisce un servizio continuo. Non è consapevole che il suo video potrebbe essere servito da un server in Irlanda mentre i dati del suo profilo sono gestiti da un altro in Virginia, e che le raccomandazioni gli arrivano da un'altra parte ancora. </a:t>
            </a:r>
            <a:pPr algn="l" indent="0" marL="0">
              <a:lnSpc>
                <a:spcPts val="2550"/>
              </a:lnSpc>
              <a:buNone/>
            </a:pPr>
            <a:r>
              <a:rPr lang="en-US" sz="1650" b="1" dirty="0">
                <a:solidFill>
                  <a:srgbClr val="204C8E"/>
                </a:solidFill>
                <a:latin typeface="Ancizar Serif" pitchFamily="34" charset="0"/>
                <a:ea typeface="Ancizar Serif" pitchFamily="34" charset="-122"/>
                <a:cs typeface="Ancizar Serif" pitchFamily="34" charset="-120"/>
              </a:rPr>
              <a:t>Questa complessità è completamente nascosta.</a:t>
            </a:r>
            <a:endParaRPr lang="en-US" sz="1650" dirty="0"/>
          </a:p>
        </p:txBody>
      </p:sp>
      <p:sp>
        <p:nvSpPr>
          <p:cNvPr id="7" name="Text 3"/>
          <p:cNvSpPr/>
          <p:nvPr/>
        </p:nvSpPr>
        <p:spPr>
          <a:xfrm>
            <a:off x="142042" y="7724537"/>
            <a:ext cx="1626989" cy="252055"/>
          </a:xfrm>
          <a:prstGeom prst="rect">
            <a:avLst/>
          </a:prstGeom>
          <a:noFill/>
          <a:ln/>
        </p:spPr>
        <p:txBody>
          <a:bodyPr wrap="none" lIns="0" tIns="0" rIns="0" bIns="0" rtlCol="0" anchor="t"/>
          <a:lstStyle/>
          <a:p>
            <a:pPr algn="l"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12739568" y="7724537"/>
            <a:ext cx="285750" cy="252055"/>
          </a:xfrm>
          <a:prstGeom prst="rect">
            <a:avLst/>
          </a:prstGeom>
          <a:noFill/>
          <a:ln/>
        </p:spPr>
        <p:txBody>
          <a:bodyPr wrap="none" lIns="0" tIns="0" rIns="0" bIns="0" rtlCol="0" anchor="t"/>
          <a:lstStyle/>
          <a:p>
            <a:pPr algn="r"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6</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29032" y="1376124"/>
            <a:ext cx="12636579"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Esempio di sistema distribuito: Netflix (continua)</a:t>
            </a:r>
            <a:endParaRPr lang="en-US" sz="4850" dirty="0"/>
          </a:p>
        </p:txBody>
      </p:sp>
      <p:sp>
        <p:nvSpPr>
          <p:cNvPr id="3" name="Text 1"/>
          <p:cNvSpPr/>
          <p:nvPr/>
        </p:nvSpPr>
        <p:spPr>
          <a:xfrm>
            <a:off x="829032" y="2506861"/>
            <a:ext cx="12972336" cy="4346615"/>
          </a:xfrm>
          <a:prstGeom prst="rect">
            <a:avLst/>
          </a:prstGeom>
          <a:noFill/>
          <a:ln/>
        </p:spPr>
        <p:txBody>
          <a:bodyPr wrap="square" lIns="0" tIns="0" rIns="0" bIns="0" rtlCol="0" anchor="t"/>
          <a:lstStyle/>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Punti multipli di controllo e disponibilità:</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In un sistema distribuito, </a:t>
            </a:r>
            <a:pPr algn="l" indent="0" marL="0">
              <a:lnSpc>
                <a:spcPts val="2950"/>
              </a:lnSpc>
              <a:buNone/>
            </a:pPr>
            <a:r>
              <a:rPr lang="en-US" sz="1850" dirty="0">
                <a:solidFill>
                  <a:srgbClr val="F44444"/>
                </a:solidFill>
                <a:latin typeface="Ancizar Serif" pitchFamily="34" charset="0"/>
                <a:ea typeface="Ancizar Serif" pitchFamily="34" charset="-122"/>
                <a:cs typeface="Ancizar Serif" pitchFamily="34" charset="-120"/>
              </a:rPr>
              <a:t>non esiste un singolo "punto di controllo".</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Ogni data center o gruppo di server può operare semi-autonomamente. Se un server o addirittura un intero data center dovesse </a:t>
            </a:r>
            <a:pPr algn="l" indent="0" marL="0">
              <a:lnSpc>
                <a:spcPts val="2950"/>
              </a:lnSpc>
              <a:buNone/>
            </a:pPr>
            <a:r>
              <a:rPr lang="en-US" sz="1850" b="1" dirty="0">
                <a:solidFill>
                  <a:srgbClr val="F44444"/>
                </a:solidFill>
                <a:latin typeface="Ancizar Serif" pitchFamily="34" charset="0"/>
                <a:ea typeface="Ancizar Serif" pitchFamily="34" charset="-122"/>
                <a:cs typeface="Ancizar Serif" pitchFamily="34" charset="-120"/>
              </a:rPr>
              <a:t>fallire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il sistema può reindirizzare automaticamente le richieste a risorse alternative, garantendo che il servizio rimanga disponibile.</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Resilienza ai fallimenti:</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a:t>
            </a:r>
            <a:pPr algn="l" indent="0" marL="0">
              <a:lnSpc>
                <a:spcPts val="2950"/>
              </a:lnSpc>
              <a:buNone/>
            </a:pPr>
            <a:r>
              <a:rPr lang="en-US" sz="1850" b="1" dirty="0">
                <a:solidFill>
                  <a:srgbClr val="204C8E"/>
                </a:solidFill>
                <a:latin typeface="Ancizar Serif" pitchFamily="34" charset="0"/>
                <a:ea typeface="Ancizar Serif" pitchFamily="34" charset="-122"/>
                <a:cs typeface="Ancizar Serif" pitchFamily="34" charset="-120"/>
              </a:rPr>
              <a:t>La ridondanza e la distribuzione geografica sono fondamentali</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Se un disastro naturale colpisce un'area o un componente hardware si guasta, la vasta rete di server consente a Netflix di continuare a funzionare senza interruzioni significative per la maggior parte degli utenti. </a:t>
            </a:r>
            <a:pPr algn="l" indent="0" marL="0">
              <a:lnSpc>
                <a:spcPts val="2950"/>
              </a:lnSpc>
              <a:buNone/>
            </a:pPr>
            <a:r>
              <a:rPr lang="en-US" sz="1850" b="1" dirty="0">
                <a:solidFill>
                  <a:srgbClr val="204C8E"/>
                </a:solidFill>
                <a:latin typeface="Ancizar Serif" pitchFamily="34" charset="0"/>
                <a:ea typeface="Ancizar Serif" pitchFamily="34" charset="-122"/>
                <a:cs typeface="Ancizar Serif" pitchFamily="34" charset="-120"/>
              </a:rPr>
              <a:t>I contenuti più popolari sono replicati in molteplici posizioni per massimizzare la disponibilità e la velocità di accesso.</a:t>
            </a:r>
            <a:endParaRPr lang="en-US" sz="1850" dirty="0"/>
          </a:p>
        </p:txBody>
      </p:sp>
      <p:sp>
        <p:nvSpPr>
          <p:cNvPr id="4"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5" name="Text 3"/>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6" name="Text 4"/>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7</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29032" y="803434"/>
            <a:ext cx="1041273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Organizzazione di un sistema distribuito</a:t>
            </a:r>
            <a:endParaRPr lang="en-US" sz="4850" dirty="0"/>
          </a:p>
        </p:txBody>
      </p:sp>
      <p:sp>
        <p:nvSpPr>
          <p:cNvPr id="3" name="Text 1"/>
          <p:cNvSpPr/>
          <p:nvPr/>
        </p:nvSpPr>
        <p:spPr>
          <a:xfrm>
            <a:off x="829032" y="2052638"/>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Per dare all'</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utente/applicazione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la percezione di lavorare con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un unico sistema</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quando in realtà è composto da vari computer eterogenei, è necessaria un'</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organizzazione a livelli</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pic>
        <p:nvPicPr>
          <p:cNvPr id="4" name="Image 0" descr="preencoded.png">    </p:cNvPr>
          <p:cNvPicPr>
            <a:picLocks noChangeAspect="1"/>
          </p:cNvPicPr>
          <p:nvPr/>
        </p:nvPicPr>
        <p:blipFill>
          <a:blip r:embed="rId1"/>
          <a:stretch>
            <a:fillRect/>
          </a:stretch>
        </p:blipFill>
        <p:spPr>
          <a:xfrm>
            <a:off x="829032" y="3266599"/>
            <a:ext cx="11355586" cy="4159448"/>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4"/>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8</a:t>
            </a:r>
            <a:endParaRPr lang="en-US" sz="13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29032" y="1379101"/>
            <a:ext cx="1041273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Organizzazione di un sistema distribuito</a:t>
            </a:r>
            <a:endParaRPr lang="en-US" sz="4850" dirty="0"/>
          </a:p>
        </p:txBody>
      </p:sp>
      <p:sp>
        <p:nvSpPr>
          <p:cNvPr id="3" name="Text 1"/>
          <p:cNvSpPr/>
          <p:nvPr/>
        </p:nvSpPr>
        <p:spPr>
          <a:xfrm>
            <a:off x="829032" y="2628305"/>
            <a:ext cx="12972336" cy="3008233"/>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Organizzazione di un sistema distribuito</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 inferiore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è locale, comprende il sistema operativo e l'hardware del computer, inclusa l'infrastruttura di comunicazione di rete.</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Livello intermedio</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si estende su più computer, il </a:t>
            </a:r>
            <a:pPr algn="l" indent="0" marL="0">
              <a:lnSpc>
                <a:spcPts val="2950"/>
              </a:lnSpc>
              <a:buNone/>
            </a:pPr>
            <a:r>
              <a:rPr lang="en-US" sz="1850" b="1" dirty="0">
                <a:solidFill>
                  <a:srgbClr val="204C8E"/>
                </a:solidFill>
                <a:latin typeface="Ancizar Serif" pitchFamily="34" charset="0"/>
                <a:ea typeface="Ancizar Serif" pitchFamily="34" charset="-122"/>
                <a:cs typeface="Ancizar Serif" pitchFamily="34" charset="-120"/>
              </a:rPr>
              <a:t>software middleware </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permette a processi o oggetti che risiedono su più macchine di interagire attraverso la rete.</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Livello superiore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si estende su più computer ed è rappresentato dalle applicazioni distribuite e dagli utenti.</a:t>
            </a:r>
            <a:endParaRPr lang="en-US" sz="1850" dirty="0"/>
          </a:p>
        </p:txBody>
      </p:sp>
      <p:sp>
        <p:nvSpPr>
          <p:cNvPr id="4" name="Text 2"/>
          <p:cNvSpPr/>
          <p:nvPr/>
        </p:nvSpPr>
        <p:spPr>
          <a:xfrm>
            <a:off x="829032" y="5903000"/>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In un sistema distribuito la distribuzione delle risorse e dei processi è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trasparente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cioè nascosta, agli utenti e alle applicazioni.</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6517838" y="7717988"/>
            <a:ext cx="1594723" cy="265271"/>
          </a:xfrm>
          <a:prstGeom prst="rect">
            <a:avLst/>
          </a:prstGeom>
          <a:noFill/>
          <a:ln/>
        </p:spPr>
        <p:txBody>
          <a:bodyPr wrap="none" lIns="0" tIns="0" rIns="0" bIns="0" rtlCol="0" anchor="t"/>
          <a:lstStyle/>
          <a:p>
            <a:pPr algn="ct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Tutti i diritti riservati</a:t>
            </a:r>
            <a:endParaRPr lang="en-US" sz="1300" dirty="0"/>
          </a:p>
        </p:txBody>
      </p:sp>
      <p:sp>
        <p:nvSpPr>
          <p:cNvPr id="7" name="Text 5"/>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9</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49</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49</vt:i4>
      </vt:variant>
    </vt:vector>
  </HeadingPairs>
  <TitlesOfParts>
    <vt:vector size="5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2026-02-17T09:05:59Z</dcterms:created>
  <dcterms:modified xsi:type="dcterms:W3CDTF">2026-02-17T09:05:59Z</dcterms:modified>
</cp:coreProperties>
</file>